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tags/tag12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docProps/core.xml" ContentType="application/vnd.openxmlformats-package.core-properties+xml"/>
  <Default Extension="mp4" ContentType="video/mp4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4" r:id="rId1"/>
  </p:sldMasterIdLst>
  <p:notesMasterIdLst>
    <p:notesMasterId r:id="rId38"/>
  </p:notesMasterIdLst>
  <p:sldIdLst>
    <p:sldId id="289" r:id="rId2"/>
    <p:sldId id="257" r:id="rId3"/>
    <p:sldId id="293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73" r:id="rId18"/>
    <p:sldId id="274" r:id="rId19"/>
    <p:sldId id="275" r:id="rId20"/>
    <p:sldId id="294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95" r:id="rId34"/>
    <p:sldId id="290" r:id="rId35"/>
    <p:sldId id="291" r:id="rId36"/>
    <p:sldId id="292" r:id="rId3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 autoAdjust="0"/>
    <p:restoredTop sz="90929"/>
  </p:normalViewPr>
  <p:slideViewPr>
    <p:cSldViewPr>
      <p:cViewPr varScale="1">
        <p:scale>
          <a:sx n="54" d="100"/>
          <a:sy n="54" d="100"/>
        </p:scale>
        <p:origin x="-1166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4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4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13" Type="http://schemas.openxmlformats.org/officeDocument/2006/relationships/image" Target="../media/image33.wmf"/><Relationship Id="rId3" Type="http://schemas.openxmlformats.org/officeDocument/2006/relationships/image" Target="../media/image23.wmf"/><Relationship Id="rId7" Type="http://schemas.openxmlformats.org/officeDocument/2006/relationships/image" Target="../media/image27.wmf"/><Relationship Id="rId12" Type="http://schemas.openxmlformats.org/officeDocument/2006/relationships/image" Target="../media/image32.wmf"/><Relationship Id="rId17" Type="http://schemas.openxmlformats.org/officeDocument/2006/relationships/image" Target="../media/image37.wmf"/><Relationship Id="rId2" Type="http://schemas.openxmlformats.org/officeDocument/2006/relationships/image" Target="../media/image22.wmf"/><Relationship Id="rId16" Type="http://schemas.openxmlformats.org/officeDocument/2006/relationships/image" Target="../media/image36.wmf"/><Relationship Id="rId1" Type="http://schemas.openxmlformats.org/officeDocument/2006/relationships/image" Target="../media/image21.wmf"/><Relationship Id="rId6" Type="http://schemas.openxmlformats.org/officeDocument/2006/relationships/image" Target="../media/image26.wmf"/><Relationship Id="rId11" Type="http://schemas.openxmlformats.org/officeDocument/2006/relationships/image" Target="../media/image31.wmf"/><Relationship Id="rId5" Type="http://schemas.openxmlformats.org/officeDocument/2006/relationships/image" Target="../media/image25.wmf"/><Relationship Id="rId15" Type="http://schemas.openxmlformats.org/officeDocument/2006/relationships/image" Target="../media/image35.wmf"/><Relationship Id="rId10" Type="http://schemas.openxmlformats.org/officeDocument/2006/relationships/image" Target="../media/image30.wmf"/><Relationship Id="rId4" Type="http://schemas.openxmlformats.org/officeDocument/2006/relationships/image" Target="../media/image24.wmf"/><Relationship Id="rId9" Type="http://schemas.openxmlformats.org/officeDocument/2006/relationships/image" Target="../media/image29.wmf"/><Relationship Id="rId14" Type="http://schemas.openxmlformats.org/officeDocument/2006/relationships/image" Target="../media/image34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7" Type="http://schemas.openxmlformats.org/officeDocument/2006/relationships/image" Target="../media/image46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6" Type="http://schemas.openxmlformats.org/officeDocument/2006/relationships/image" Target="../media/image45.wmf"/><Relationship Id="rId5" Type="http://schemas.openxmlformats.org/officeDocument/2006/relationships/image" Target="../media/image44.wmf"/><Relationship Id="rId4" Type="http://schemas.openxmlformats.org/officeDocument/2006/relationships/image" Target="../media/image43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Relationship Id="rId5" Type="http://schemas.openxmlformats.org/officeDocument/2006/relationships/image" Target="../media/image51.wmf"/><Relationship Id="rId4" Type="http://schemas.openxmlformats.org/officeDocument/2006/relationships/image" Target="../media/image5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FC76D224-F706-4EE4-A80E-82956268F69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ACE5BE42-E1B7-4165-A2DA-73F1ED379A1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8D6D60C-62E8-4121-BC33-4E13A38769E2}" type="datetimeFigureOut">
              <a:rPr lang="en-US"/>
              <a:pPr>
                <a:defRPr/>
              </a:pPr>
              <a:t>4/30/2020</a:t>
            </a:fld>
            <a:endParaRPr lang="en-IN"/>
          </a:p>
        </p:txBody>
      </p:sp>
      <p:sp>
        <p:nvSpPr>
          <p:cNvPr id="4" name="Slide Image Placeholder 3">
            <a:extLst>
              <a:ext uri="{FF2B5EF4-FFF2-40B4-BE49-F238E27FC236}">
                <a16:creationId xmlns="" xmlns:a16="http://schemas.microsoft.com/office/drawing/2014/main" id="{DDD12E20-C030-47B1-B848-7E285C0D9E9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IN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="" xmlns:a16="http://schemas.microsoft.com/office/drawing/2014/main" id="{8F018BD2-ED4B-4F28-BA7B-BA71E0CCD3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IN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2549771-E1BE-440F-B5C9-00C09996A4A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C8D77D7-6F9B-4887-A263-7F2F8E1F80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B1501DD-2A33-4B1F-BCF5-98A38D342D75}" type="slidenum">
              <a:rPr lang="en-IN" altLang="en-US"/>
              <a:pPr/>
              <a:t>‹#›</a:t>
            </a:fld>
            <a:endParaRPr lang="en-IN" altLang="en-US"/>
          </a:p>
        </p:txBody>
      </p:sp>
    </p:spTree>
    <p:extLst>
      <p:ext uri="{BB962C8B-B14F-4D97-AF65-F5344CB8AC3E}">
        <p14:creationId xmlns:p14="http://schemas.microsoft.com/office/powerpoint/2010/main" xmlns="" val="26291537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>
            <a:extLst>
              <a:ext uri="{FF2B5EF4-FFF2-40B4-BE49-F238E27FC236}">
                <a16:creationId xmlns="" xmlns:a16="http://schemas.microsoft.com/office/drawing/2014/main" id="{D07DF925-8ADF-4412-8CCC-A2F53C1DA21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>
            <a:extLst>
              <a:ext uri="{FF2B5EF4-FFF2-40B4-BE49-F238E27FC236}">
                <a16:creationId xmlns="" xmlns:a16="http://schemas.microsoft.com/office/drawing/2014/main" id="{3AC6D21A-5D26-4119-B1F3-2040CEBCFEE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N" altLang="en-US"/>
          </a:p>
        </p:txBody>
      </p:sp>
      <p:sp>
        <p:nvSpPr>
          <p:cNvPr id="39940" name="Slide Number Placeholder 3">
            <a:extLst>
              <a:ext uri="{FF2B5EF4-FFF2-40B4-BE49-F238E27FC236}">
                <a16:creationId xmlns="" xmlns:a16="http://schemas.microsoft.com/office/drawing/2014/main" id="{8BD1B469-519E-46E4-82E3-9AF5DD4E45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56B92A8F-8E9E-44FB-8F18-A54F5C95FD00}" type="slidenum">
              <a:rPr lang="en-IN" altLang="en-US" sz="1200"/>
              <a:pPr eaLnBrk="1" hangingPunct="1"/>
              <a:t>1</a:t>
            </a:fld>
            <a:endParaRPr lang="en-IN" altLang="en-US" sz="1200"/>
          </a:p>
        </p:txBody>
      </p:sp>
    </p:spTree>
    <p:extLst>
      <p:ext uri="{BB962C8B-B14F-4D97-AF65-F5344CB8AC3E}">
        <p14:creationId xmlns:p14="http://schemas.microsoft.com/office/powerpoint/2010/main" xmlns="" val="16975841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="" xmlns:a16="http://schemas.microsoft.com/office/drawing/2014/main" id="{0BDE713A-F453-4E7B-A650-664F3988F2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6EF2391C-2CDE-4B29-9827-82AA4F872276}" type="slidenum">
              <a:rPr lang="en-US" altLang="en-US" sz="1200"/>
              <a:pPr eaLnBrk="1" hangingPunct="1"/>
              <a:t>32</a:t>
            </a:fld>
            <a:endParaRPr lang="en-US" altLang="en-US" sz="1200"/>
          </a:p>
        </p:txBody>
      </p:sp>
      <p:sp>
        <p:nvSpPr>
          <p:cNvPr id="50179" name="Rectangle 2">
            <a:extLst>
              <a:ext uri="{FF2B5EF4-FFF2-40B4-BE49-F238E27FC236}">
                <a16:creationId xmlns="" xmlns:a16="http://schemas.microsoft.com/office/drawing/2014/main" id="{CB0B3576-3ECA-4188-A89F-8FE497A1D0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0180" name="Rectangle 3">
            <a:extLst>
              <a:ext uri="{FF2B5EF4-FFF2-40B4-BE49-F238E27FC236}">
                <a16:creationId xmlns="" xmlns:a16="http://schemas.microsoft.com/office/drawing/2014/main" id="{00352BCE-8BE0-4433-872E-43BEC497C3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048250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>
            <a:extLst>
              <a:ext uri="{FF2B5EF4-FFF2-40B4-BE49-F238E27FC236}">
                <a16:creationId xmlns="" xmlns:a16="http://schemas.microsoft.com/office/drawing/2014/main" id="{B02CEEC7-732E-44FD-9A31-62FE2021390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>
            <a:extLst>
              <a:ext uri="{FF2B5EF4-FFF2-40B4-BE49-F238E27FC236}">
                <a16:creationId xmlns="" xmlns:a16="http://schemas.microsoft.com/office/drawing/2014/main" id="{EE45D404-DB58-4C55-9E60-502682BA161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N" altLang="en-US"/>
          </a:p>
        </p:txBody>
      </p:sp>
      <p:sp>
        <p:nvSpPr>
          <p:cNvPr id="40964" name="Slide Number Placeholder 3">
            <a:extLst>
              <a:ext uri="{FF2B5EF4-FFF2-40B4-BE49-F238E27FC236}">
                <a16:creationId xmlns="" xmlns:a16="http://schemas.microsoft.com/office/drawing/2014/main" id="{593E2EA0-2130-4A9B-80AA-97314AED37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F979F4F9-738A-4194-B946-F8F922750620}" type="slidenum">
              <a:rPr lang="en-IN" altLang="en-US" sz="1200"/>
              <a:pPr eaLnBrk="1" hangingPunct="1"/>
              <a:t>2</a:t>
            </a:fld>
            <a:endParaRPr lang="en-IN" altLang="en-US" sz="1200"/>
          </a:p>
        </p:txBody>
      </p:sp>
    </p:spTree>
    <p:extLst>
      <p:ext uri="{BB962C8B-B14F-4D97-AF65-F5344CB8AC3E}">
        <p14:creationId xmlns:p14="http://schemas.microsoft.com/office/powerpoint/2010/main" xmlns="" val="12359797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>
            <a:extLst>
              <a:ext uri="{FF2B5EF4-FFF2-40B4-BE49-F238E27FC236}">
                <a16:creationId xmlns="" xmlns:a16="http://schemas.microsoft.com/office/drawing/2014/main" id="{7A233B96-127F-453D-A7F0-DC5A3310F32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>
            <a:extLst>
              <a:ext uri="{FF2B5EF4-FFF2-40B4-BE49-F238E27FC236}">
                <a16:creationId xmlns="" xmlns:a16="http://schemas.microsoft.com/office/drawing/2014/main" id="{8EA2B362-1F69-487D-B54A-F971A4087C7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N" altLang="en-US"/>
          </a:p>
        </p:txBody>
      </p:sp>
      <p:sp>
        <p:nvSpPr>
          <p:cNvPr id="41988" name="Slide Number Placeholder 3">
            <a:extLst>
              <a:ext uri="{FF2B5EF4-FFF2-40B4-BE49-F238E27FC236}">
                <a16:creationId xmlns="" xmlns:a16="http://schemas.microsoft.com/office/drawing/2014/main" id="{96677EC8-7896-461E-A0AF-A19823767E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12216C14-AA2C-4356-958D-804D03BCD78A}" type="slidenum">
              <a:rPr lang="en-IN" altLang="en-US" sz="1200"/>
              <a:pPr eaLnBrk="1" hangingPunct="1"/>
              <a:t>13</a:t>
            </a:fld>
            <a:endParaRPr lang="en-IN" altLang="en-US" sz="1200"/>
          </a:p>
        </p:txBody>
      </p:sp>
    </p:spTree>
    <p:extLst>
      <p:ext uri="{BB962C8B-B14F-4D97-AF65-F5344CB8AC3E}">
        <p14:creationId xmlns:p14="http://schemas.microsoft.com/office/powerpoint/2010/main" xmlns="" val="25981825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="" xmlns:a16="http://schemas.microsoft.com/office/drawing/2014/main" id="{2F0155F0-5826-492B-9681-3FB2BBC2A9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B5C0FCC1-278D-43EE-A086-8B73920E6904}" type="slidenum">
              <a:rPr lang="en-US" altLang="en-US" sz="1200"/>
              <a:pPr eaLnBrk="1" hangingPunct="1"/>
              <a:t>19</a:t>
            </a:fld>
            <a:endParaRPr lang="en-US" altLang="en-US" sz="1200"/>
          </a:p>
        </p:txBody>
      </p:sp>
      <p:sp>
        <p:nvSpPr>
          <p:cNvPr id="44035" name="Rectangle 2">
            <a:extLst>
              <a:ext uri="{FF2B5EF4-FFF2-40B4-BE49-F238E27FC236}">
                <a16:creationId xmlns="" xmlns:a16="http://schemas.microsoft.com/office/drawing/2014/main" id="{6F2D79FF-DE38-4A3F-B7A2-92C2CEE483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4036" name="Rectangle 3">
            <a:extLst>
              <a:ext uri="{FF2B5EF4-FFF2-40B4-BE49-F238E27FC236}">
                <a16:creationId xmlns="" xmlns:a16="http://schemas.microsoft.com/office/drawing/2014/main" id="{8B239B21-84F4-49D0-86E2-570EC8F5165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xmlns="" val="36266545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="" xmlns:a16="http://schemas.microsoft.com/office/drawing/2014/main" id="{A3C08A31-A5AB-4D1E-84D3-4CE5A99F2FD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A5DBA110-2497-4627-9062-E5E40EA21F12}" type="slidenum">
              <a:rPr lang="en-US" altLang="en-US" sz="1200"/>
              <a:pPr eaLnBrk="1" hangingPunct="1"/>
              <a:t>25</a:t>
            </a:fld>
            <a:endParaRPr lang="en-US" altLang="en-US" sz="1200"/>
          </a:p>
        </p:txBody>
      </p:sp>
      <p:sp>
        <p:nvSpPr>
          <p:cNvPr id="45059" name="Rectangle 2">
            <a:extLst>
              <a:ext uri="{FF2B5EF4-FFF2-40B4-BE49-F238E27FC236}">
                <a16:creationId xmlns="" xmlns:a16="http://schemas.microsoft.com/office/drawing/2014/main" id="{2D0757CB-CF0F-4E2B-9ABF-ED5F19DDBC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5060" name="Rectangle 3">
            <a:extLst>
              <a:ext uri="{FF2B5EF4-FFF2-40B4-BE49-F238E27FC236}">
                <a16:creationId xmlns="" xmlns:a16="http://schemas.microsoft.com/office/drawing/2014/main" id="{90B88CBF-718B-4F15-A79F-33D1AB8CE0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xmlns="" val="4158672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="" xmlns:a16="http://schemas.microsoft.com/office/drawing/2014/main" id="{C6D2F8FF-C159-499B-A6D0-13A7773F95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62F7370A-DE00-4374-A19E-A74CD3455567}" type="slidenum">
              <a:rPr lang="en-US" altLang="en-US" sz="1200"/>
              <a:pPr eaLnBrk="1" hangingPunct="1"/>
              <a:t>26</a:t>
            </a:fld>
            <a:endParaRPr lang="en-US" altLang="en-US" sz="1200"/>
          </a:p>
        </p:txBody>
      </p:sp>
      <p:sp>
        <p:nvSpPr>
          <p:cNvPr id="46083" name="Rectangle 2">
            <a:extLst>
              <a:ext uri="{FF2B5EF4-FFF2-40B4-BE49-F238E27FC236}">
                <a16:creationId xmlns="" xmlns:a16="http://schemas.microsoft.com/office/drawing/2014/main" id="{D1D586D0-7F30-4BE8-948E-F01C50451E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6084" name="Rectangle 3">
            <a:extLst>
              <a:ext uri="{FF2B5EF4-FFF2-40B4-BE49-F238E27FC236}">
                <a16:creationId xmlns="" xmlns:a16="http://schemas.microsoft.com/office/drawing/2014/main" id="{0237CA76-3B5F-4407-B8EB-02F70F92814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xmlns="" val="11751972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="" xmlns:a16="http://schemas.microsoft.com/office/drawing/2014/main" id="{D2DC82DF-D446-49D8-8603-344E37CFB4A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57B2637F-1721-4D57-BA56-71FD03C19B51}" type="slidenum">
              <a:rPr lang="en-US" altLang="en-US" sz="1200"/>
              <a:pPr eaLnBrk="1" hangingPunct="1"/>
              <a:t>27</a:t>
            </a:fld>
            <a:endParaRPr lang="en-US" altLang="en-US" sz="1200"/>
          </a:p>
        </p:txBody>
      </p:sp>
      <p:sp>
        <p:nvSpPr>
          <p:cNvPr id="47107" name="Rectangle 2">
            <a:extLst>
              <a:ext uri="{FF2B5EF4-FFF2-40B4-BE49-F238E27FC236}">
                <a16:creationId xmlns="" xmlns:a16="http://schemas.microsoft.com/office/drawing/2014/main" id="{DB577AF1-1C29-46AB-84E5-0E3481064E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7108" name="Rectangle 3">
            <a:extLst>
              <a:ext uri="{FF2B5EF4-FFF2-40B4-BE49-F238E27FC236}">
                <a16:creationId xmlns="" xmlns:a16="http://schemas.microsoft.com/office/drawing/2014/main" id="{A4DBA792-3C8D-4AD8-BC08-7A85633E64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xmlns="" val="1010137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>
            <a:extLst>
              <a:ext uri="{FF2B5EF4-FFF2-40B4-BE49-F238E27FC236}">
                <a16:creationId xmlns="" xmlns:a16="http://schemas.microsoft.com/office/drawing/2014/main" id="{CB7B839A-7731-4F98-9E88-4A69E73488C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55181393-7023-4658-80D0-FD27C3A84A41}" type="slidenum">
              <a:rPr lang="en-US" altLang="en-US" sz="1200"/>
              <a:pPr eaLnBrk="1" hangingPunct="1"/>
              <a:t>30</a:t>
            </a:fld>
            <a:endParaRPr lang="en-US" altLang="en-US" sz="1200"/>
          </a:p>
        </p:txBody>
      </p:sp>
      <p:sp>
        <p:nvSpPr>
          <p:cNvPr id="48131" name="Rectangle 2">
            <a:extLst>
              <a:ext uri="{FF2B5EF4-FFF2-40B4-BE49-F238E27FC236}">
                <a16:creationId xmlns="" xmlns:a16="http://schemas.microsoft.com/office/drawing/2014/main" id="{AA21F12A-568D-4CA0-B19A-F92EF8CC3A7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8132" name="Rectangle 3">
            <a:extLst>
              <a:ext uri="{FF2B5EF4-FFF2-40B4-BE49-F238E27FC236}">
                <a16:creationId xmlns="" xmlns:a16="http://schemas.microsoft.com/office/drawing/2014/main" id="{D33F29A9-CC20-4EBD-B7D7-68A2A80D98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2743500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="" xmlns:a16="http://schemas.microsoft.com/office/drawing/2014/main" id="{7C062CE0-7D4F-4328-8366-A082E6FEC5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F1ACDDFC-BC1A-4EFE-A146-987798C2B6E1}" type="slidenum">
              <a:rPr lang="en-US" altLang="en-US" sz="1200"/>
              <a:pPr eaLnBrk="1" hangingPunct="1"/>
              <a:t>31</a:t>
            </a:fld>
            <a:endParaRPr lang="en-US" altLang="en-US" sz="1200"/>
          </a:p>
        </p:txBody>
      </p:sp>
      <p:sp>
        <p:nvSpPr>
          <p:cNvPr id="49155" name="Rectangle 2">
            <a:extLst>
              <a:ext uri="{FF2B5EF4-FFF2-40B4-BE49-F238E27FC236}">
                <a16:creationId xmlns="" xmlns:a16="http://schemas.microsoft.com/office/drawing/2014/main" id="{AC403528-5586-43C1-A3A4-04D2C27BE2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9156" name="Rectangle 3">
            <a:extLst>
              <a:ext uri="{FF2B5EF4-FFF2-40B4-BE49-F238E27FC236}">
                <a16:creationId xmlns="" xmlns:a16="http://schemas.microsoft.com/office/drawing/2014/main" id="{C65F7789-7FCE-4354-B5B9-2DFB105A0C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832811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91EAA12B-0930-491D-BEF2-35F70B512826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71088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D65E0-DBAB-4439-A3AD-BE7C536895B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344701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D65E0-DBAB-4439-A3AD-BE7C536895B1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01299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D65E0-DBAB-4439-A3AD-BE7C536895B1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724251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D65E0-DBAB-4439-A3AD-BE7C536895B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8645921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D65E0-DBAB-4439-A3AD-BE7C536895B1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485646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D65E0-DBAB-4439-A3AD-BE7C536895B1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031291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99C29-62AB-48D5-9A0A-D0F676F9B621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173065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8BE01-1DD0-4CB6-8492-6880566078C0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969198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>
            <a:extLst>
              <a:ext uri="{FF2B5EF4-FFF2-40B4-BE49-F238E27FC236}">
                <a16:creationId xmlns="" xmlns:a16="http://schemas.microsoft.com/office/drawing/2014/main" id="{52984651-33B1-4AD8-A8BC-620BA5D3A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>
            <a:extLst>
              <a:ext uri="{FF2B5EF4-FFF2-40B4-BE49-F238E27FC236}">
                <a16:creationId xmlns="" xmlns:a16="http://schemas.microsoft.com/office/drawing/2014/main" id="{18EFE0E1-DA64-4A62-835B-EB998A638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>
            <a:extLst>
              <a:ext uri="{FF2B5EF4-FFF2-40B4-BE49-F238E27FC236}">
                <a16:creationId xmlns="" xmlns:a16="http://schemas.microsoft.com/office/drawing/2014/main" id="{9135E288-9291-44B2-BDD6-00D60F1CC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1A8BDE-CE20-4766-A5C6-1C88D64367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802313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1831F-D90C-4E39-B9F8-7592A8ADD8F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6698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85F49-CF4F-4112-9CE5-3C93B733AEA5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49256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85E80-2D1A-4730-B415-AE769CE35D6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372986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DE638-CA96-48A1-981A-C760D0EC5BD2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22109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CAA75-992C-4547-949B-2CEC057A71C9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44099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1D774-5FA1-4FF3-96B8-2AEB590971D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70536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F4F43-DA88-4787-B67E-0D9BC2189AC1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09720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5723E-6350-4B59-9523-24975BEBF13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437564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99D65E0-DBAB-4439-A3AD-BE7C536895B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556670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5" r:id="rId1"/>
    <p:sldLayoutId id="2147484026" r:id="rId2"/>
    <p:sldLayoutId id="2147484027" r:id="rId3"/>
    <p:sldLayoutId id="2147484028" r:id="rId4"/>
    <p:sldLayoutId id="2147484029" r:id="rId5"/>
    <p:sldLayoutId id="2147484030" r:id="rId6"/>
    <p:sldLayoutId id="2147484031" r:id="rId7"/>
    <p:sldLayoutId id="2147484032" r:id="rId8"/>
    <p:sldLayoutId id="2147484033" r:id="rId9"/>
    <p:sldLayoutId id="2147484034" r:id="rId10"/>
    <p:sldLayoutId id="2147484035" r:id="rId11"/>
    <p:sldLayoutId id="2147484036" r:id="rId12"/>
    <p:sldLayoutId id="2147484037" r:id="rId13"/>
    <p:sldLayoutId id="2147484038" r:id="rId14"/>
    <p:sldLayoutId id="2147484039" r:id="rId15"/>
    <p:sldLayoutId id="2147484040" r:id="rId16"/>
    <p:sldLayoutId id="2147484041" r:id="rId17"/>
    <p:sldLayoutId id="2147484042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13" Type="http://schemas.openxmlformats.org/officeDocument/2006/relationships/oleObject" Target="../embeddings/oleObject22.bin"/><Relationship Id="rId18" Type="http://schemas.openxmlformats.org/officeDocument/2006/relationships/oleObject" Target="../embeddings/oleObject27.bin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6.bin"/><Relationship Id="rId12" Type="http://schemas.openxmlformats.org/officeDocument/2006/relationships/oleObject" Target="../embeddings/oleObject21.bin"/><Relationship Id="rId17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5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5.bin"/><Relationship Id="rId11" Type="http://schemas.openxmlformats.org/officeDocument/2006/relationships/oleObject" Target="../embeddings/oleObject20.bin"/><Relationship Id="rId5" Type="http://schemas.openxmlformats.org/officeDocument/2006/relationships/oleObject" Target="../embeddings/oleObject14.bin"/><Relationship Id="rId15" Type="http://schemas.openxmlformats.org/officeDocument/2006/relationships/oleObject" Target="../embeddings/oleObject24.bin"/><Relationship Id="rId10" Type="http://schemas.openxmlformats.org/officeDocument/2006/relationships/oleObject" Target="../embeddings/oleObject19.bin"/><Relationship Id="rId19" Type="http://schemas.openxmlformats.org/officeDocument/2006/relationships/oleObject" Target="../embeddings/oleObject28.bin"/><Relationship Id="rId4" Type="http://schemas.openxmlformats.org/officeDocument/2006/relationships/oleObject" Target="../embeddings/oleObject13.bin"/><Relationship Id="rId9" Type="http://schemas.openxmlformats.org/officeDocument/2006/relationships/oleObject" Target="../embeddings/oleObject18.bin"/><Relationship Id="rId14" Type="http://schemas.openxmlformats.org/officeDocument/2006/relationships/oleObject" Target="../embeddings/oleObject23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30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3" Type="http://schemas.openxmlformats.org/officeDocument/2006/relationships/oleObject" Target="../embeddings/oleObject31.bin"/><Relationship Id="rId7" Type="http://schemas.openxmlformats.org/officeDocument/2006/relationships/oleObject" Target="../embeddings/oleObject3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34.bin"/><Relationship Id="rId5" Type="http://schemas.openxmlformats.org/officeDocument/2006/relationships/oleObject" Target="../embeddings/oleObject33.bin"/><Relationship Id="rId4" Type="http://schemas.openxmlformats.org/officeDocument/2006/relationships/oleObject" Target="../embeddings/oleObject32.bin"/><Relationship Id="rId9" Type="http://schemas.openxmlformats.org/officeDocument/2006/relationships/oleObject" Target="../embeddings/oleObject37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4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40.bin"/><Relationship Id="rId5" Type="http://schemas.openxmlformats.org/officeDocument/2006/relationships/oleObject" Target="../embeddings/oleObject39.bin"/><Relationship Id="rId4" Type="http://schemas.openxmlformats.org/officeDocument/2006/relationships/oleObject" Target="../embeddings/oleObject38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9.xml"/><Relationship Id="rId4" Type="http://schemas.openxmlformats.org/officeDocument/2006/relationships/image" Target="../media/image5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NULL" TargetMode="External"/><Relationship Id="rId1" Type="http://schemas.openxmlformats.org/officeDocument/2006/relationships/video" Target="file:///C:\Users\LENOVO\Downloads\videoplayback.mp4" TargetMode="External"/><Relationship Id="rId6" Type="http://schemas.openxmlformats.org/officeDocument/2006/relationships/image" Target="../media/image57.png"/><Relationship Id="rId5" Type="http://schemas.microsoft.com/office/2007/relationships/media" Target="../media/media1.mp4"/><Relationship Id="rId4" Type="http://schemas.openxmlformats.org/officeDocument/2006/relationships/image" Target="../media/image56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png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1.bin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2514600"/>
            <a:ext cx="6781800" cy="255454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8000" b="1" kern="10" dirty="0" smtClean="0">
                <a:ln/>
                <a:solidFill>
                  <a:schemeClr val="accent3"/>
                </a:solidFill>
                <a:latin typeface="Impact" panose="020B0806030902050204" pitchFamily="34" charset="0"/>
              </a:rPr>
              <a:t>Polynomials</a:t>
            </a:r>
          </a:p>
          <a:p>
            <a:pPr algn="ctr"/>
            <a:r>
              <a:rPr lang="en-US" sz="8000" b="1" kern="10" smtClean="0">
                <a:ln/>
                <a:solidFill>
                  <a:schemeClr val="accent3"/>
                </a:solidFill>
                <a:latin typeface="Impact" panose="020B0806030902050204" pitchFamily="34" charset="0"/>
              </a:rPr>
              <a:t>Class-VIII</a:t>
            </a:r>
            <a:endParaRPr lang="en-IN" sz="8000" b="1" dirty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2">
            <a:extLst>
              <a:ext uri="{FF2B5EF4-FFF2-40B4-BE49-F238E27FC236}">
                <a16:creationId xmlns="" xmlns:a16="http://schemas.microsoft.com/office/drawing/2014/main" id="{E2D36321-A520-4413-80FA-89A6DB67A86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95400" y="2209800"/>
          <a:ext cx="2652713" cy="515938"/>
        </p:xfrm>
        <a:graphic>
          <a:graphicData uri="http://schemas.openxmlformats.org/presentationml/2006/ole">
            <p:oleObj spid="_x0000_s4335" name="Equation" r:id="rId3" imgW="1041120" imgH="203040" progId="Equation.3">
              <p:embed/>
            </p:oleObj>
          </a:graphicData>
        </a:graphic>
      </p:graphicFrame>
      <p:sp>
        <p:nvSpPr>
          <p:cNvPr id="12291" name="WordArt 3">
            <a:extLst>
              <a:ext uri="{FF2B5EF4-FFF2-40B4-BE49-F238E27FC236}">
                <a16:creationId xmlns="" xmlns:a16="http://schemas.microsoft.com/office/drawing/2014/main" id="{B7328058-9FC5-4213-AD4C-D46D3FECC4F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66775" y="600868"/>
            <a:ext cx="4892675" cy="73739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2857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Examples</a:t>
            </a:r>
          </a:p>
        </p:txBody>
      </p:sp>
      <p:graphicFrame>
        <p:nvGraphicFramePr>
          <p:cNvPr id="12295" name="Object 7">
            <a:extLst>
              <a:ext uri="{FF2B5EF4-FFF2-40B4-BE49-F238E27FC236}">
                <a16:creationId xmlns="" xmlns:a16="http://schemas.microsoft.com/office/drawing/2014/main" id="{CE049C22-BD9C-48BF-87C6-0A789BEB125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67000" y="3352800"/>
          <a:ext cx="776288" cy="452438"/>
        </p:xfrm>
        <a:graphic>
          <a:graphicData uri="http://schemas.openxmlformats.org/presentationml/2006/ole">
            <p:oleObj spid="_x0000_s4336" name="Equation" r:id="rId4" imgW="304560" imgH="177480" progId="Equation.3">
              <p:embed/>
            </p:oleObj>
          </a:graphicData>
        </a:graphic>
      </p:graphicFrame>
      <p:graphicFrame>
        <p:nvGraphicFramePr>
          <p:cNvPr id="12296" name="Object 8">
            <a:extLst>
              <a:ext uri="{FF2B5EF4-FFF2-40B4-BE49-F238E27FC236}">
                <a16:creationId xmlns="" xmlns:a16="http://schemas.microsoft.com/office/drawing/2014/main" id="{B21F3104-B6BA-421E-9EA0-29A488D0BD1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71600" y="3276600"/>
          <a:ext cx="646113" cy="517525"/>
        </p:xfrm>
        <a:graphic>
          <a:graphicData uri="http://schemas.openxmlformats.org/presentationml/2006/ole">
            <p:oleObj spid="_x0000_s4337" name="Equation" r:id="rId5" imgW="253800" imgH="203040" progId="Equation.3">
              <p:embed/>
            </p:oleObj>
          </a:graphicData>
        </a:graphic>
      </p:graphicFrame>
      <p:graphicFrame>
        <p:nvGraphicFramePr>
          <p:cNvPr id="12297" name="Object 9">
            <a:extLst>
              <a:ext uri="{FF2B5EF4-FFF2-40B4-BE49-F238E27FC236}">
                <a16:creationId xmlns="" xmlns:a16="http://schemas.microsoft.com/office/drawing/2014/main" id="{4CBFD6CF-4A1C-48A6-8BD7-A327BE32162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81200" y="3276600"/>
          <a:ext cx="744538" cy="517525"/>
        </p:xfrm>
        <a:graphic>
          <a:graphicData uri="http://schemas.openxmlformats.org/presentationml/2006/ole">
            <p:oleObj spid="_x0000_s4338" name="Equation" r:id="rId6" imgW="291960" imgH="203040" progId="Equation.3">
              <p:embed/>
            </p:oleObj>
          </a:graphicData>
        </a:graphic>
      </p:graphicFrame>
      <p:graphicFrame>
        <p:nvGraphicFramePr>
          <p:cNvPr id="12298" name="Object 10">
            <a:extLst>
              <a:ext uri="{FF2B5EF4-FFF2-40B4-BE49-F238E27FC236}">
                <a16:creationId xmlns="" xmlns:a16="http://schemas.microsoft.com/office/drawing/2014/main" id="{85F4E5D8-942D-42A3-94CA-241478EE6E4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29000" y="3352800"/>
          <a:ext cx="582613" cy="452438"/>
        </p:xfrm>
        <a:graphic>
          <a:graphicData uri="http://schemas.openxmlformats.org/presentationml/2006/ole">
            <p:oleObj spid="_x0000_s4339" name="Equation" r:id="rId7" imgW="228600" imgH="177480" progId="Equation.3">
              <p:embed/>
            </p:oleObj>
          </a:graphicData>
        </a:graphic>
      </p:graphicFrame>
      <p:sp>
        <p:nvSpPr>
          <p:cNvPr id="12300" name="Rectangle 12">
            <a:extLst>
              <a:ext uri="{FF2B5EF4-FFF2-40B4-BE49-F238E27FC236}">
                <a16:creationId xmlns="" xmlns:a16="http://schemas.microsoft.com/office/drawing/2014/main" id="{0A1D557D-0F8A-420E-A110-7EA69FF01E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5558" y="2060575"/>
            <a:ext cx="2819400" cy="1905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IN" altLang="en-US"/>
          </a:p>
        </p:txBody>
      </p:sp>
      <p:sp>
        <p:nvSpPr>
          <p:cNvPr id="12301" name="Text Box 13">
            <a:extLst>
              <a:ext uri="{FF2B5EF4-FFF2-40B4-BE49-F238E27FC236}">
                <a16:creationId xmlns="" xmlns:a16="http://schemas.microsoft.com/office/drawing/2014/main" id="{B1C8DABE-61AA-469B-A637-EAAD807EC8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454150"/>
            <a:ext cx="632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/>
              <a:t>Write the polynomials in standard form.</a:t>
            </a:r>
          </a:p>
        </p:txBody>
      </p:sp>
      <p:sp>
        <p:nvSpPr>
          <p:cNvPr id="12302" name="Rectangle 14">
            <a:extLst>
              <a:ext uri="{FF2B5EF4-FFF2-40B4-BE49-F238E27FC236}">
                <a16:creationId xmlns="" xmlns:a16="http://schemas.microsoft.com/office/drawing/2014/main" id="{6CB1DCCE-C4C5-4285-9D42-3068754CDE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2089150"/>
            <a:ext cx="4267200" cy="42672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IN" altLang="en-US"/>
          </a:p>
        </p:txBody>
      </p:sp>
      <p:graphicFrame>
        <p:nvGraphicFramePr>
          <p:cNvPr id="12303" name="Object 15">
            <a:extLst>
              <a:ext uri="{FF2B5EF4-FFF2-40B4-BE49-F238E27FC236}">
                <a16:creationId xmlns="" xmlns:a16="http://schemas.microsoft.com/office/drawing/2014/main" id="{86285118-8823-40AE-A8EC-BE80A7D2D58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24400" y="2362200"/>
          <a:ext cx="3530600" cy="515938"/>
        </p:xfrm>
        <a:graphic>
          <a:graphicData uri="http://schemas.openxmlformats.org/presentationml/2006/ole">
            <p:oleObj spid="_x0000_s4340" name="Equation" r:id="rId8" imgW="1384200" imgH="203040" progId="Equation.3">
              <p:embed/>
            </p:oleObj>
          </a:graphicData>
        </a:graphic>
      </p:graphicFrame>
      <p:graphicFrame>
        <p:nvGraphicFramePr>
          <p:cNvPr id="12308" name="Object 20">
            <a:extLst>
              <a:ext uri="{FF2B5EF4-FFF2-40B4-BE49-F238E27FC236}">
                <a16:creationId xmlns="" xmlns:a16="http://schemas.microsoft.com/office/drawing/2014/main" id="{4ED7C7C7-F554-4C17-B04D-3473EF1141D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57800" y="3200400"/>
          <a:ext cx="939800" cy="515938"/>
        </p:xfrm>
        <a:graphic>
          <a:graphicData uri="http://schemas.openxmlformats.org/presentationml/2006/ole">
            <p:oleObj spid="_x0000_s4341" name="Equation" r:id="rId9" imgW="368280" imgH="203040" progId="Equation.3">
              <p:embed/>
            </p:oleObj>
          </a:graphicData>
        </a:graphic>
      </p:graphicFrame>
      <p:graphicFrame>
        <p:nvGraphicFramePr>
          <p:cNvPr id="12309" name="Object 21">
            <a:extLst>
              <a:ext uri="{FF2B5EF4-FFF2-40B4-BE49-F238E27FC236}">
                <a16:creationId xmlns="" xmlns:a16="http://schemas.microsoft.com/office/drawing/2014/main" id="{D85EC312-B811-4946-AA59-5EBCCB2B1E0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48200" y="3200400"/>
          <a:ext cx="744538" cy="515938"/>
        </p:xfrm>
        <a:graphic>
          <a:graphicData uri="http://schemas.openxmlformats.org/presentationml/2006/ole">
            <p:oleObj spid="_x0000_s4342" name="Equation" r:id="rId10" imgW="291960" imgH="203040" progId="Equation.3">
              <p:embed/>
            </p:oleObj>
          </a:graphicData>
        </a:graphic>
      </p:graphicFrame>
      <p:graphicFrame>
        <p:nvGraphicFramePr>
          <p:cNvPr id="12310" name="Object 22">
            <a:extLst>
              <a:ext uri="{FF2B5EF4-FFF2-40B4-BE49-F238E27FC236}">
                <a16:creationId xmlns="" xmlns:a16="http://schemas.microsoft.com/office/drawing/2014/main" id="{954963B7-07DE-4C8C-98A1-79653448B26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20000" y="3276600"/>
          <a:ext cx="582613" cy="452438"/>
        </p:xfrm>
        <a:graphic>
          <a:graphicData uri="http://schemas.openxmlformats.org/presentationml/2006/ole">
            <p:oleObj spid="_x0000_s4343" name="Equation" r:id="rId11" imgW="228600" imgH="177480" progId="Equation.3">
              <p:embed/>
            </p:oleObj>
          </a:graphicData>
        </a:graphic>
      </p:graphicFrame>
      <p:graphicFrame>
        <p:nvGraphicFramePr>
          <p:cNvPr id="12311" name="Object 23">
            <a:extLst>
              <a:ext uri="{FF2B5EF4-FFF2-40B4-BE49-F238E27FC236}">
                <a16:creationId xmlns="" xmlns:a16="http://schemas.microsoft.com/office/drawing/2014/main" id="{B9A9B6EA-CDFC-45C5-91CC-B94BA0B1251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58000" y="3276600"/>
          <a:ext cx="776288" cy="452438"/>
        </p:xfrm>
        <a:graphic>
          <a:graphicData uri="http://schemas.openxmlformats.org/presentationml/2006/ole">
            <p:oleObj spid="_x0000_s4344" name="Equation" r:id="rId12" imgW="304560" imgH="177480" progId="Equation.3">
              <p:embed/>
            </p:oleObj>
          </a:graphicData>
        </a:graphic>
      </p:graphicFrame>
      <p:graphicFrame>
        <p:nvGraphicFramePr>
          <p:cNvPr id="12312" name="Object 24">
            <a:extLst>
              <a:ext uri="{FF2B5EF4-FFF2-40B4-BE49-F238E27FC236}">
                <a16:creationId xmlns="" xmlns:a16="http://schemas.microsoft.com/office/drawing/2014/main" id="{D54D6BA9-1B06-41D2-AD71-0BDAB1A14BE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96000" y="3200400"/>
          <a:ext cx="938213" cy="533400"/>
        </p:xfrm>
        <a:graphic>
          <a:graphicData uri="http://schemas.openxmlformats.org/presentationml/2006/ole">
            <p:oleObj spid="_x0000_s4345" name="Equation" r:id="rId13" imgW="368280" imgH="203040" progId="Equation.3">
              <p:embed/>
            </p:oleObj>
          </a:graphicData>
        </a:graphic>
      </p:graphicFrame>
      <p:graphicFrame>
        <p:nvGraphicFramePr>
          <p:cNvPr id="12318" name="Object 30">
            <a:extLst>
              <a:ext uri="{FF2B5EF4-FFF2-40B4-BE49-F238E27FC236}">
                <a16:creationId xmlns="" xmlns:a16="http://schemas.microsoft.com/office/drawing/2014/main" id="{C8E2BFAB-95E2-4C38-9673-5982D0CDA65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19600" y="4648200"/>
          <a:ext cx="4114800" cy="538163"/>
        </p:xfrm>
        <a:graphic>
          <a:graphicData uri="http://schemas.openxmlformats.org/presentationml/2006/ole">
            <p:oleObj spid="_x0000_s4346" name="Equation" r:id="rId14" imgW="1752480" imgH="228600" progId="Equation.3">
              <p:embed/>
            </p:oleObj>
          </a:graphicData>
        </a:graphic>
      </p:graphicFrame>
      <p:graphicFrame>
        <p:nvGraphicFramePr>
          <p:cNvPr id="12321" name="Object 33">
            <a:extLst>
              <a:ext uri="{FF2B5EF4-FFF2-40B4-BE49-F238E27FC236}">
                <a16:creationId xmlns="" xmlns:a16="http://schemas.microsoft.com/office/drawing/2014/main" id="{73470095-431D-44A4-9DD0-DD5A4916BB3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57800" y="5562600"/>
          <a:ext cx="908050" cy="515938"/>
        </p:xfrm>
        <a:graphic>
          <a:graphicData uri="http://schemas.openxmlformats.org/presentationml/2006/ole">
            <p:oleObj spid="_x0000_s4347" name="Equation" r:id="rId15" imgW="355320" imgH="203040" progId="Equation.3">
              <p:embed/>
            </p:oleObj>
          </a:graphicData>
        </a:graphic>
      </p:graphicFrame>
      <p:graphicFrame>
        <p:nvGraphicFramePr>
          <p:cNvPr id="12322" name="Object 34">
            <a:extLst>
              <a:ext uri="{FF2B5EF4-FFF2-40B4-BE49-F238E27FC236}">
                <a16:creationId xmlns="" xmlns:a16="http://schemas.microsoft.com/office/drawing/2014/main" id="{B7742BB3-CD23-4E5D-B6AA-9527BD2D44B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76788" y="5562600"/>
          <a:ext cx="454025" cy="515938"/>
        </p:xfrm>
        <a:graphic>
          <a:graphicData uri="http://schemas.openxmlformats.org/presentationml/2006/ole">
            <p:oleObj spid="_x0000_s4348" name="Equation" r:id="rId16" imgW="177480" imgH="203040" progId="Equation.3">
              <p:embed/>
            </p:oleObj>
          </a:graphicData>
        </a:graphic>
      </p:graphicFrame>
      <p:graphicFrame>
        <p:nvGraphicFramePr>
          <p:cNvPr id="12323" name="Object 35">
            <a:extLst>
              <a:ext uri="{FF2B5EF4-FFF2-40B4-BE49-F238E27FC236}">
                <a16:creationId xmlns="" xmlns:a16="http://schemas.microsoft.com/office/drawing/2014/main" id="{E1CDA993-B064-45C0-A025-3563A31B1C8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88250" y="5638800"/>
          <a:ext cx="615950" cy="452438"/>
        </p:xfrm>
        <a:graphic>
          <a:graphicData uri="http://schemas.openxmlformats.org/presentationml/2006/ole">
            <p:oleObj spid="_x0000_s4349" name="Equation" r:id="rId17" imgW="241200" imgH="177480" progId="Equation.3">
              <p:embed/>
            </p:oleObj>
          </a:graphicData>
        </a:graphic>
      </p:graphicFrame>
      <p:graphicFrame>
        <p:nvGraphicFramePr>
          <p:cNvPr id="12324" name="Object 36">
            <a:extLst>
              <a:ext uri="{FF2B5EF4-FFF2-40B4-BE49-F238E27FC236}">
                <a16:creationId xmlns="" xmlns:a16="http://schemas.microsoft.com/office/drawing/2014/main" id="{4FF8FE31-630F-45A2-A629-03775EDD3FE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42125" y="5638800"/>
          <a:ext cx="776288" cy="452438"/>
        </p:xfrm>
        <a:graphic>
          <a:graphicData uri="http://schemas.openxmlformats.org/presentationml/2006/ole">
            <p:oleObj spid="_x0000_s4350" name="Equation" r:id="rId18" imgW="304560" imgH="177480" progId="Equation.3">
              <p:embed/>
            </p:oleObj>
          </a:graphicData>
        </a:graphic>
      </p:graphicFrame>
      <p:graphicFrame>
        <p:nvGraphicFramePr>
          <p:cNvPr id="12325" name="Object 37">
            <a:extLst>
              <a:ext uri="{FF2B5EF4-FFF2-40B4-BE49-F238E27FC236}">
                <a16:creationId xmlns="" xmlns:a16="http://schemas.microsoft.com/office/drawing/2014/main" id="{E0CC05BF-7557-47E6-83D5-1F508CA6806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96000" y="5562600"/>
          <a:ext cx="906463" cy="533400"/>
        </p:xfrm>
        <a:graphic>
          <a:graphicData uri="http://schemas.openxmlformats.org/presentationml/2006/ole">
            <p:oleObj spid="_x0000_s4351" name="Equation" r:id="rId19" imgW="355320" imgH="203040" progId="Equation.3">
              <p:embed/>
            </p:oleObj>
          </a:graphicData>
        </a:graphic>
      </p:graphicFrame>
      <p:sp>
        <p:nvSpPr>
          <p:cNvPr id="12339" name="AutoShape 51">
            <a:extLst>
              <a:ext uri="{FF2B5EF4-FFF2-40B4-BE49-F238E27FC236}">
                <a16:creationId xmlns="" xmlns:a16="http://schemas.microsoft.com/office/drawing/2014/main" id="{1CF67F9D-9F1D-435D-9B01-85E7C9D3D4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4191000"/>
            <a:ext cx="609600" cy="504825"/>
          </a:xfrm>
          <a:prstGeom prst="curvedDownArrow">
            <a:avLst>
              <a:gd name="adj1" fmla="val 716"/>
              <a:gd name="adj2" fmla="val 47586"/>
              <a:gd name="adj3" fmla="val 7566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IN" altLang="en-US"/>
          </a:p>
        </p:txBody>
      </p:sp>
      <p:sp>
        <p:nvSpPr>
          <p:cNvPr id="12340" name="AutoShape 52">
            <a:extLst>
              <a:ext uri="{FF2B5EF4-FFF2-40B4-BE49-F238E27FC236}">
                <a16:creationId xmlns="" xmlns:a16="http://schemas.microsoft.com/office/drawing/2014/main" id="{4060B97C-BD77-4AC8-9A63-72CB6FB214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4191000"/>
            <a:ext cx="1600200" cy="533400"/>
          </a:xfrm>
          <a:prstGeom prst="curvedDownArrow">
            <a:avLst>
              <a:gd name="adj1" fmla="val 1778"/>
              <a:gd name="adj2" fmla="val 118222"/>
              <a:gd name="adj3" fmla="val 7566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IN" altLang="en-US"/>
          </a:p>
        </p:txBody>
      </p:sp>
      <p:sp>
        <p:nvSpPr>
          <p:cNvPr id="12341" name="AutoShape 53">
            <a:extLst>
              <a:ext uri="{FF2B5EF4-FFF2-40B4-BE49-F238E27FC236}">
                <a16:creationId xmlns="" xmlns:a16="http://schemas.microsoft.com/office/drawing/2014/main" id="{8945A70C-CEBB-4540-A6F4-78537B4A7E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4191000"/>
            <a:ext cx="2743200" cy="504825"/>
          </a:xfrm>
          <a:prstGeom prst="curvedDownArrow">
            <a:avLst>
              <a:gd name="adj1" fmla="val 3220"/>
              <a:gd name="adj2" fmla="val 214138"/>
              <a:gd name="adj3" fmla="val 7566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IN" altLang="en-US"/>
          </a:p>
        </p:txBody>
      </p:sp>
      <p:sp>
        <p:nvSpPr>
          <p:cNvPr id="12342" name="AutoShape 54">
            <a:extLst>
              <a:ext uri="{FF2B5EF4-FFF2-40B4-BE49-F238E27FC236}">
                <a16:creationId xmlns="" xmlns:a16="http://schemas.microsoft.com/office/drawing/2014/main" id="{1F460C4D-C076-4A01-A4CD-900B91D8A0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4191000"/>
            <a:ext cx="3657600" cy="504825"/>
          </a:xfrm>
          <a:prstGeom prst="curvedDownArrow">
            <a:avLst>
              <a:gd name="adj1" fmla="val 4294"/>
              <a:gd name="adj2" fmla="val 285518"/>
              <a:gd name="adj3" fmla="val 7566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IN" altLang="en-US"/>
          </a:p>
        </p:txBody>
      </p:sp>
      <p:sp>
        <p:nvSpPr>
          <p:cNvPr id="12343" name="AutoShape 55">
            <a:extLst>
              <a:ext uri="{FF2B5EF4-FFF2-40B4-BE49-F238E27FC236}">
                <a16:creationId xmlns="" xmlns:a16="http://schemas.microsoft.com/office/drawing/2014/main" id="{9B57AA0F-F7DD-45C8-9E72-AB1E34B9DA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4191000"/>
            <a:ext cx="4267200" cy="504825"/>
          </a:xfrm>
          <a:prstGeom prst="curvedDownArrow">
            <a:avLst>
              <a:gd name="adj1" fmla="val 5009"/>
              <a:gd name="adj2" fmla="val 333104"/>
              <a:gd name="adj3" fmla="val 7566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IN" altLang="en-US"/>
          </a:p>
        </p:txBody>
      </p:sp>
      <p:sp>
        <p:nvSpPr>
          <p:cNvPr id="12344" name="AutoShape 56">
            <a:extLst>
              <a:ext uri="{FF2B5EF4-FFF2-40B4-BE49-F238E27FC236}">
                <a16:creationId xmlns="" xmlns:a16="http://schemas.microsoft.com/office/drawing/2014/main" id="{3F1B9477-44FF-4D68-8818-C3BBEF88BD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4114800"/>
            <a:ext cx="4191000" cy="2514600"/>
          </a:xfrm>
          <a:prstGeom prst="cloudCallout">
            <a:avLst>
              <a:gd name="adj1" fmla="val 53523"/>
              <a:gd name="adj2" fmla="val -74051"/>
            </a:avLst>
          </a:prstGeom>
          <a:solidFill>
            <a:schemeClr val="folHlink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12345" name="Text Box 57">
            <a:extLst>
              <a:ext uri="{FF2B5EF4-FFF2-40B4-BE49-F238E27FC236}">
                <a16:creationId xmlns="" xmlns:a16="http://schemas.microsoft.com/office/drawing/2014/main" id="{743BF086-BBC4-47DE-8F08-311396F2D5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4495800"/>
            <a:ext cx="2514600" cy="168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600">
                <a:solidFill>
                  <a:schemeClr val="tx2"/>
                </a:solidFill>
              </a:rPr>
              <a:t>Remember:  The lead coefficient should be positive in standard form.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1600">
                <a:solidFill>
                  <a:schemeClr val="tx2"/>
                </a:solidFill>
              </a:rPr>
              <a:t>To do this, multiply the polynomial by –1 using the distributive property.</a:t>
            </a:r>
            <a:r>
              <a:rPr lang="en-US" altLang="en-US" sz="1400"/>
              <a:t>  </a:t>
            </a:r>
          </a:p>
        </p:txBody>
      </p:sp>
      <p:sp>
        <p:nvSpPr>
          <p:cNvPr id="12348" name="Line 60">
            <a:extLst>
              <a:ext uri="{FF2B5EF4-FFF2-40B4-BE49-F238E27FC236}">
                <a16:creationId xmlns="" xmlns:a16="http://schemas.microsoft.com/office/drawing/2014/main" id="{4729EDFC-8D31-4FE9-A492-5EC3093C117A}"/>
              </a:ext>
            </a:extLst>
          </p:cNvPr>
          <p:cNvSpPr>
            <a:spLocks noChangeShapeType="1"/>
          </p:cNvSpPr>
          <p:nvPr/>
        </p:nvSpPr>
        <p:spPr bwMode="auto">
          <a:xfrm>
            <a:off x="1762123" y="2725738"/>
            <a:ext cx="1309689" cy="703262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349" name="Line 61">
            <a:extLst>
              <a:ext uri="{FF2B5EF4-FFF2-40B4-BE49-F238E27FC236}">
                <a16:creationId xmlns="" xmlns:a16="http://schemas.microsoft.com/office/drawing/2014/main" id="{83368E27-B7B4-4F24-9DAB-7871495C927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701800" y="2667000"/>
            <a:ext cx="508000" cy="76200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351" name="Line 63">
            <a:extLst>
              <a:ext uri="{FF2B5EF4-FFF2-40B4-BE49-F238E27FC236}">
                <a16:creationId xmlns="" xmlns:a16="http://schemas.microsoft.com/office/drawing/2014/main" id="{5ED81DDC-EB44-4401-A6C2-2601DD97657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38400" y="2667000"/>
            <a:ext cx="566738" cy="76200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352" name="Line 64">
            <a:extLst>
              <a:ext uri="{FF2B5EF4-FFF2-40B4-BE49-F238E27FC236}">
                <a16:creationId xmlns="" xmlns:a16="http://schemas.microsoft.com/office/drawing/2014/main" id="{FBAE4E87-CED1-48B3-BCFA-9681D1C41B12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0" y="2667000"/>
            <a:ext cx="0" cy="76200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354" name="Line 66">
            <a:extLst>
              <a:ext uri="{FF2B5EF4-FFF2-40B4-BE49-F238E27FC236}">
                <a16:creationId xmlns="" xmlns:a16="http://schemas.microsoft.com/office/drawing/2014/main" id="{433C8B8A-FD66-4B1E-91D2-F17392A6504F}"/>
              </a:ext>
            </a:extLst>
          </p:cNvPr>
          <p:cNvSpPr>
            <a:spLocks noChangeShapeType="1"/>
          </p:cNvSpPr>
          <p:nvPr/>
        </p:nvSpPr>
        <p:spPr bwMode="auto">
          <a:xfrm>
            <a:off x="5207795" y="2752726"/>
            <a:ext cx="595312" cy="627062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355" name="Line 67">
            <a:extLst>
              <a:ext uri="{FF2B5EF4-FFF2-40B4-BE49-F238E27FC236}">
                <a16:creationId xmlns="" xmlns:a16="http://schemas.microsoft.com/office/drawing/2014/main" id="{BF8F7B9E-F083-4482-81CE-4EDF36C80BA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05400" y="2771776"/>
            <a:ext cx="533400" cy="587375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356" name="Line 68">
            <a:extLst>
              <a:ext uri="{FF2B5EF4-FFF2-40B4-BE49-F238E27FC236}">
                <a16:creationId xmlns="" xmlns:a16="http://schemas.microsoft.com/office/drawing/2014/main" id="{7AA66B72-D38F-4895-8526-C9BC8F4D90C2}"/>
              </a:ext>
            </a:extLst>
          </p:cNvPr>
          <p:cNvSpPr>
            <a:spLocks noChangeShapeType="1"/>
          </p:cNvSpPr>
          <p:nvPr/>
        </p:nvSpPr>
        <p:spPr bwMode="auto">
          <a:xfrm>
            <a:off x="6565106" y="2752726"/>
            <a:ext cx="1359693" cy="627062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357" name="Line 69">
            <a:extLst>
              <a:ext uri="{FF2B5EF4-FFF2-40B4-BE49-F238E27FC236}">
                <a16:creationId xmlns="" xmlns:a16="http://schemas.microsoft.com/office/drawing/2014/main" id="{FD040437-DCF6-4DF2-BDD3-80CF7B263491}"/>
              </a:ext>
            </a:extLst>
          </p:cNvPr>
          <p:cNvSpPr>
            <a:spLocks noChangeShapeType="1"/>
          </p:cNvSpPr>
          <p:nvPr/>
        </p:nvSpPr>
        <p:spPr bwMode="auto">
          <a:xfrm>
            <a:off x="7138988" y="2811463"/>
            <a:ext cx="195262" cy="550862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358" name="Line 70">
            <a:extLst>
              <a:ext uri="{FF2B5EF4-FFF2-40B4-BE49-F238E27FC236}">
                <a16:creationId xmlns="" xmlns:a16="http://schemas.microsoft.com/office/drawing/2014/main" id="{617525DB-067B-4D77-A8BB-55628F614FE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91338" y="2704307"/>
            <a:ext cx="846137" cy="557212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05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55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05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23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12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755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805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23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"/>
                                            </p:cond>
                                          </p:stCondLst>
                                        </p:cTn>
                                        <p:tgtEl>
                                          <p:spTgt spid="12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155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205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23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12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5550"/>
                            </p:stCondLst>
                            <p:childTnLst>
                              <p:par>
                                <p:cTn id="3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605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23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12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9550"/>
                            </p:stCondLst>
                            <p:childTnLst>
                              <p:par>
                                <p:cTn id="4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2005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23550"/>
                            </p:stCondLst>
                            <p:childTnLst>
                              <p:par>
                                <p:cTn id="5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24050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23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8"/>
                                            </p:cond>
                                          </p:stCondLst>
                                        </p:cTn>
                                        <p:tgtEl>
                                          <p:spTgt spid="12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27550"/>
                            </p:stCondLst>
                            <p:childTnLst>
                              <p:par>
                                <p:cTn id="6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28050"/>
                            </p:stCondLst>
                            <p:childTnLst>
                              <p:par>
                                <p:cTn id="66" presetID="22" presetClass="entr" presetSubtype="1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23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6"/>
                                            </p:cond>
                                          </p:stCondLst>
                                        </p:cTn>
                                        <p:tgtEl>
                                          <p:spTgt spid="12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31550"/>
                            </p:stCondLst>
                            <p:childTnLst>
                              <p:par>
                                <p:cTn id="7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2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32050"/>
                            </p:stCondLst>
                            <p:childTnLst>
                              <p:par>
                                <p:cTn id="74" presetID="22" presetClass="entr" presetSubtype="1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123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4"/>
                                            </p:cond>
                                          </p:stCondLst>
                                        </p:cTn>
                                        <p:tgtEl>
                                          <p:spTgt spid="12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35550"/>
                            </p:stCondLst>
                            <p:childTnLst>
                              <p:par>
                                <p:cTn id="7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12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36050"/>
                            </p:stCondLst>
                            <p:childTnLst>
                              <p:par>
                                <p:cTn id="82" presetID="22" presetClass="entr" presetSubtype="1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123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2"/>
                                            </p:cond>
                                          </p:stCondLst>
                                        </p:cTn>
                                        <p:tgtEl>
                                          <p:spTgt spid="12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39550"/>
                            </p:stCondLst>
                            <p:childTnLst>
                              <p:par>
                                <p:cTn id="8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12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40050"/>
                            </p:stCondLst>
                            <p:childTnLst>
                              <p:par>
                                <p:cTn id="90" presetID="22" presetClass="entr" presetSubtype="1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123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0"/>
                                            </p:cond>
                                          </p:stCondLst>
                                        </p:cTn>
                                        <p:tgtEl>
                                          <p:spTgt spid="12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43550"/>
                            </p:stCondLst>
                            <p:childTnLst>
                              <p:par>
                                <p:cTn id="9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12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44050"/>
                            </p:stCondLst>
                            <p:childTnLst>
                              <p:par>
                                <p:cTn id="98" presetID="22" presetClass="entr" presetSubtype="2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12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48550"/>
                            </p:stCondLst>
                            <p:childTnLst>
                              <p:par>
                                <p:cTn id="10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2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2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49050"/>
                            </p:stCondLst>
                            <p:childTnLst>
                              <p:par>
                                <p:cTn id="107" presetID="9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12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5355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123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1"/>
                                            </p:cond>
                                          </p:stCondLst>
                                        </p:cTn>
                                        <p:tgtEl>
                                          <p:spTgt spid="1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56050"/>
                            </p:stCondLst>
                            <p:childTnLst>
                              <p:par>
                                <p:cTn id="1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12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56550"/>
                            </p:stCondLst>
                            <p:childTnLst>
                              <p:par>
                                <p:cTn id="119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123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9"/>
                                            </p:cond>
                                          </p:stCondLst>
                                        </p:cTn>
                                        <p:tgtEl>
                                          <p:spTgt spid="1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61050"/>
                            </p:stCondLst>
                            <p:childTnLst>
                              <p:par>
                                <p:cTn id="1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0"/>
                                        <p:tgtEl>
                                          <p:spTgt spid="12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61550"/>
                            </p:stCondLst>
                            <p:childTnLst>
                              <p:par>
                                <p:cTn id="127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123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7"/>
                                            </p:cond>
                                          </p:stCondLst>
                                        </p:cTn>
                                        <p:tgtEl>
                                          <p:spTgt spid="1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66050"/>
                            </p:stCondLst>
                            <p:childTnLst>
                              <p:par>
                                <p:cTn id="1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12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66550"/>
                            </p:stCondLst>
                            <p:childTnLst>
                              <p:par>
                                <p:cTn id="135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123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5"/>
                                            </p:cond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71050"/>
                            </p:stCondLst>
                            <p:childTnLst>
                              <p:par>
                                <p:cTn id="13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" dur="500"/>
                                        <p:tgtEl>
                                          <p:spTgt spid="12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71550"/>
                            </p:stCondLst>
                            <p:childTnLst>
                              <p:par>
                                <p:cTn id="143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123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3"/>
                                            </p:cond>
                                          </p:stCondLst>
                                        </p:cTn>
                                        <p:tgtEl>
                                          <p:spTgt spid="12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76050"/>
                            </p:stCondLst>
                            <p:childTnLst>
                              <p:par>
                                <p:cTn id="14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9" dur="500"/>
                                        <p:tgtEl>
                                          <p:spTgt spid="12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0" grpId="0" animBg="1"/>
      <p:bldP spid="12301" grpId="0" autoUpdateAnimBg="0"/>
      <p:bldP spid="12302" grpId="0" animBg="1"/>
      <p:bldP spid="12339" grpId="0" animBg="1"/>
      <p:bldP spid="12340" grpId="0" animBg="1"/>
      <p:bldP spid="12341" grpId="0" animBg="1"/>
      <p:bldP spid="12342" grpId="0" animBg="1"/>
      <p:bldP spid="12343" grpId="0" animBg="1"/>
      <p:bldP spid="12344" grpId="0" animBg="1" autoUpdateAnimBg="0"/>
      <p:bldP spid="12345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WordArt 2">
            <a:extLst>
              <a:ext uri="{FF2B5EF4-FFF2-40B4-BE49-F238E27FC236}">
                <a16:creationId xmlns="" xmlns:a16="http://schemas.microsoft.com/office/drawing/2014/main" id="{9D48FD23-D202-48FB-B01A-6BA4B95E50E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95400" y="681038"/>
            <a:ext cx="5243513" cy="933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 pitchFamily="34" charset="0"/>
              </a:rPr>
              <a:t>Practice</a:t>
            </a:r>
          </a:p>
        </p:txBody>
      </p:sp>
      <p:sp>
        <p:nvSpPr>
          <p:cNvPr id="13315" name="Text Box 3">
            <a:extLst>
              <a:ext uri="{FF2B5EF4-FFF2-40B4-BE49-F238E27FC236}">
                <a16:creationId xmlns="" xmlns:a16="http://schemas.microsoft.com/office/drawing/2014/main" id="{E6C36F37-1AE3-412C-B91D-C994CBAC0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676400"/>
            <a:ext cx="7772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Write the polynomials in standard form and identify the polynomial by degree and number of terms.</a:t>
            </a:r>
          </a:p>
        </p:txBody>
      </p:sp>
      <p:graphicFrame>
        <p:nvGraphicFramePr>
          <p:cNvPr id="13316" name="Object 4">
            <a:extLst>
              <a:ext uri="{FF2B5EF4-FFF2-40B4-BE49-F238E27FC236}">
                <a16:creationId xmlns="" xmlns:a16="http://schemas.microsoft.com/office/drawing/2014/main" id="{22FA56FC-84DF-4286-98A7-06F26EDE978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90800" y="2743200"/>
          <a:ext cx="3587750" cy="896938"/>
        </p:xfrm>
        <a:graphic>
          <a:graphicData uri="http://schemas.openxmlformats.org/presentationml/2006/ole">
            <p:oleObj spid="_x0000_s5149" name="Equation" r:id="rId3" imgW="812520" imgH="203040" progId="Equation.3">
              <p:embed/>
            </p:oleObj>
          </a:graphicData>
        </a:graphic>
      </p:graphicFrame>
      <p:sp>
        <p:nvSpPr>
          <p:cNvPr id="13317" name="Text Box 5">
            <a:extLst>
              <a:ext uri="{FF2B5EF4-FFF2-40B4-BE49-F238E27FC236}">
                <a16:creationId xmlns="" xmlns:a16="http://schemas.microsoft.com/office/drawing/2014/main" id="{A5ED16C2-5E50-4CE1-BA1B-7EA3469349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297180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/>
              <a:t>1.</a:t>
            </a:r>
          </a:p>
        </p:txBody>
      </p:sp>
      <p:sp>
        <p:nvSpPr>
          <p:cNvPr id="13318" name="Text Box 6">
            <a:extLst>
              <a:ext uri="{FF2B5EF4-FFF2-40B4-BE49-F238E27FC236}">
                <a16:creationId xmlns="" xmlns:a16="http://schemas.microsoft.com/office/drawing/2014/main" id="{184AFC46-64AC-40E8-B54E-F02292FF62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464820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/>
              <a:t>2.</a:t>
            </a:r>
          </a:p>
        </p:txBody>
      </p:sp>
      <p:graphicFrame>
        <p:nvGraphicFramePr>
          <p:cNvPr id="13319" name="Object 7">
            <a:extLst>
              <a:ext uri="{FF2B5EF4-FFF2-40B4-BE49-F238E27FC236}">
                <a16:creationId xmlns="" xmlns:a16="http://schemas.microsoft.com/office/drawing/2014/main" id="{F1AFB9BF-148D-4BA5-B11F-D6A9792C709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67000" y="4495800"/>
          <a:ext cx="2971800" cy="819150"/>
        </p:xfrm>
        <a:graphic>
          <a:graphicData uri="http://schemas.openxmlformats.org/presentationml/2006/ole">
            <p:oleObj spid="_x0000_s5150" name="Equation" r:id="rId4" imgW="736560" imgH="203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665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autoUpdateAnimBg="0"/>
      <p:bldP spid="13317" grpId="0" autoUpdateAnimBg="0"/>
      <p:bldP spid="13318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WordArt 2">
            <a:extLst>
              <a:ext uri="{FF2B5EF4-FFF2-40B4-BE49-F238E27FC236}">
                <a16:creationId xmlns="" xmlns:a16="http://schemas.microsoft.com/office/drawing/2014/main" id="{E3B4B03E-F17E-4485-A2A8-5BD396BF064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5400000">
            <a:off x="-1208882" y="2732882"/>
            <a:ext cx="4875213" cy="10858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wordArtVert" wrap="none" fromWordArt="1">
            <a:prstTxWarp prst="textWave4">
              <a:avLst>
                <a:gd name="adj1" fmla="val 13005"/>
                <a:gd name="adj2" fmla="val 0"/>
              </a:avLst>
            </a:prstTxWarp>
          </a:bodyPr>
          <a:lstStyle/>
          <a:p>
            <a:pPr algn="ctr" fontAlgn="auto"/>
            <a:r>
              <a:rPr lang="en-US" sz="3600" kern="10" dirty="0">
                <a:gradFill rotWithShape="1">
                  <a:gsLst>
                    <a:gs pos="0">
                      <a:srgbClr val="00FF00"/>
                    </a:gs>
                    <a:gs pos="100000">
                      <a:srgbClr val="00CCFF"/>
                    </a:gs>
                  </a:gsLst>
                  <a:lin ang="0" scaled="1"/>
                </a:gradFill>
                <a:effectLst>
                  <a:outerShdw dist="99190" dir="7788334" algn="ctr" rotWithShape="0">
                    <a:srgbClr val="000080"/>
                  </a:outerShdw>
                </a:effectLst>
                <a:latin typeface="Arial Black" panose="020B0A04020102020204" pitchFamily="34" charset="0"/>
              </a:rPr>
              <a:t>Problem 1</a:t>
            </a:r>
          </a:p>
        </p:txBody>
      </p:sp>
      <p:graphicFrame>
        <p:nvGraphicFramePr>
          <p:cNvPr id="14339" name="Object 3">
            <a:extLst>
              <a:ext uri="{FF2B5EF4-FFF2-40B4-BE49-F238E27FC236}">
                <a16:creationId xmlns="" xmlns:a16="http://schemas.microsoft.com/office/drawing/2014/main" id="{D8488326-B2CD-4403-ACFD-82356614514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25763" y="533400"/>
          <a:ext cx="3138487" cy="784225"/>
        </p:xfrm>
        <a:graphic>
          <a:graphicData uri="http://schemas.openxmlformats.org/presentationml/2006/ole">
            <p:oleObj spid="_x0000_s6243" name="Equation" r:id="rId3" imgW="812520" imgH="203040" progId="Equation.3">
              <p:embed/>
            </p:oleObj>
          </a:graphicData>
        </a:graphic>
      </p:graphicFrame>
      <p:graphicFrame>
        <p:nvGraphicFramePr>
          <p:cNvPr id="14340" name="Object 4">
            <a:extLst>
              <a:ext uri="{FF2B5EF4-FFF2-40B4-BE49-F238E27FC236}">
                <a16:creationId xmlns="" xmlns:a16="http://schemas.microsoft.com/office/drawing/2014/main" id="{148E83B6-5413-4C59-BC18-D8EBBFA1ED1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63913" y="1828800"/>
          <a:ext cx="2185987" cy="546100"/>
        </p:xfrm>
        <a:graphic>
          <a:graphicData uri="http://schemas.openxmlformats.org/presentationml/2006/ole">
            <p:oleObj spid="_x0000_s6244" name="Equation" r:id="rId4" imgW="812520" imgH="203040" progId="Equation.3">
              <p:embed/>
            </p:oleObj>
          </a:graphicData>
        </a:graphic>
      </p:graphicFrame>
      <p:graphicFrame>
        <p:nvGraphicFramePr>
          <p:cNvPr id="14341" name="Object 5">
            <a:extLst>
              <a:ext uri="{FF2B5EF4-FFF2-40B4-BE49-F238E27FC236}">
                <a16:creationId xmlns="" xmlns:a16="http://schemas.microsoft.com/office/drawing/2014/main" id="{070FA638-9665-4395-B439-4A9419E7734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24200" y="2667000"/>
          <a:ext cx="957263" cy="546100"/>
        </p:xfrm>
        <a:graphic>
          <a:graphicData uri="http://schemas.openxmlformats.org/presentationml/2006/ole">
            <p:oleObj spid="_x0000_s6245" name="Equation" r:id="rId5" imgW="355320" imgH="203040" progId="Equation.3">
              <p:embed/>
            </p:oleObj>
          </a:graphicData>
        </a:graphic>
      </p:graphicFrame>
      <p:graphicFrame>
        <p:nvGraphicFramePr>
          <p:cNvPr id="14343" name="Object 7">
            <a:extLst>
              <a:ext uri="{FF2B5EF4-FFF2-40B4-BE49-F238E27FC236}">
                <a16:creationId xmlns="" xmlns:a16="http://schemas.microsoft.com/office/drawing/2014/main" id="{83A6B767-0F95-4905-8958-5658DBAA9CF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62400" y="2667000"/>
          <a:ext cx="990600" cy="546100"/>
        </p:xfrm>
        <a:graphic>
          <a:graphicData uri="http://schemas.openxmlformats.org/presentationml/2006/ole">
            <p:oleObj spid="_x0000_s6246" name="Equation" r:id="rId6" imgW="368280" imgH="203040" progId="Equation.3">
              <p:embed/>
            </p:oleObj>
          </a:graphicData>
        </a:graphic>
      </p:graphicFrame>
      <p:graphicFrame>
        <p:nvGraphicFramePr>
          <p:cNvPr id="14344" name="Object 8">
            <a:extLst>
              <a:ext uri="{FF2B5EF4-FFF2-40B4-BE49-F238E27FC236}">
                <a16:creationId xmlns="" xmlns:a16="http://schemas.microsoft.com/office/drawing/2014/main" id="{3D047700-1B52-49FA-BB13-253F54191F9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76800" y="2743200"/>
          <a:ext cx="649288" cy="477838"/>
        </p:xfrm>
        <a:graphic>
          <a:graphicData uri="http://schemas.openxmlformats.org/presentationml/2006/ole">
            <p:oleObj spid="_x0000_s6247" name="Equation" r:id="rId7" imgW="241200" imgH="177480" progId="Equation.3">
              <p:embed/>
            </p:oleObj>
          </a:graphicData>
        </a:graphic>
      </p:graphicFrame>
      <p:graphicFrame>
        <p:nvGraphicFramePr>
          <p:cNvPr id="14346" name="Object 10">
            <a:extLst>
              <a:ext uri="{FF2B5EF4-FFF2-40B4-BE49-F238E27FC236}">
                <a16:creationId xmlns="" xmlns:a16="http://schemas.microsoft.com/office/drawing/2014/main" id="{09ADEEE8-73F9-450F-882E-38565B9CF86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57488" y="3505200"/>
          <a:ext cx="3170237" cy="620713"/>
        </p:xfrm>
        <a:graphic>
          <a:graphicData uri="http://schemas.openxmlformats.org/presentationml/2006/ole">
            <p:oleObj spid="_x0000_s6248" name="Equation" r:id="rId8" imgW="1168200" imgH="228600" progId="Equation.3">
              <p:embed/>
            </p:oleObj>
          </a:graphicData>
        </a:graphic>
      </p:graphicFrame>
      <p:graphicFrame>
        <p:nvGraphicFramePr>
          <p:cNvPr id="14347" name="Object 11">
            <a:extLst>
              <a:ext uri="{FF2B5EF4-FFF2-40B4-BE49-F238E27FC236}">
                <a16:creationId xmlns="" xmlns:a16="http://schemas.microsoft.com/office/drawing/2014/main" id="{D754FF2E-3FCE-43F5-8148-9DA30C07CB2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67088" y="4419600"/>
          <a:ext cx="2239962" cy="552450"/>
        </p:xfrm>
        <a:graphic>
          <a:graphicData uri="http://schemas.openxmlformats.org/presentationml/2006/ole">
            <p:oleObj spid="_x0000_s6249" name="Equation" r:id="rId9" imgW="825480" imgH="203040" progId="Equation.3">
              <p:embed/>
            </p:oleObj>
          </a:graphicData>
        </a:graphic>
      </p:graphicFrame>
      <p:sp>
        <p:nvSpPr>
          <p:cNvPr id="14348" name="Text Box 12">
            <a:extLst>
              <a:ext uri="{FF2B5EF4-FFF2-40B4-BE49-F238E27FC236}">
                <a16:creationId xmlns="" xmlns:a16="http://schemas.microsoft.com/office/drawing/2014/main" id="{100F7863-CFE4-46B8-8213-6B0D45025B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5181600"/>
            <a:ext cx="548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This is a 3</a:t>
            </a:r>
            <a:r>
              <a:rPr lang="en-US" altLang="en-US" baseline="30000"/>
              <a:t>rd</a:t>
            </a:r>
            <a:r>
              <a:rPr lang="en-US" altLang="en-US"/>
              <a:t> degree, or cubic, trinomial.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95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400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8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WordArt 2">
            <a:extLst>
              <a:ext uri="{FF2B5EF4-FFF2-40B4-BE49-F238E27FC236}">
                <a16:creationId xmlns="" xmlns:a16="http://schemas.microsoft.com/office/drawing/2014/main" id="{84E2A04C-CA02-46A6-846F-94385960B91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5400000">
            <a:off x="-1056482" y="2656682"/>
            <a:ext cx="4875213" cy="10858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wordArtVert" wrap="none" fromWordArt="1">
            <a:prstTxWarp prst="textWave4">
              <a:avLst>
                <a:gd name="adj1" fmla="val 13005"/>
                <a:gd name="adj2" fmla="val 0"/>
              </a:avLst>
            </a:prstTxWarp>
          </a:bodyPr>
          <a:lstStyle/>
          <a:p>
            <a:pPr algn="ctr" fontAlgn="auto"/>
            <a:r>
              <a:rPr lang="en-US" sz="3600" kern="10">
                <a:gradFill rotWithShape="1">
                  <a:gsLst>
                    <a:gs pos="0">
                      <a:srgbClr val="00FF00"/>
                    </a:gs>
                    <a:gs pos="100000">
                      <a:srgbClr val="00CCFF"/>
                    </a:gs>
                  </a:gsLst>
                  <a:lin ang="0" scaled="1"/>
                </a:gradFill>
                <a:effectLst>
                  <a:outerShdw dist="99190" dir="7788334" algn="ctr" rotWithShape="0">
                    <a:srgbClr val="000080"/>
                  </a:outerShdw>
                </a:effectLst>
                <a:latin typeface="Arial Black" panose="020B0A04020102020204" pitchFamily="34" charset="0"/>
              </a:rPr>
              <a:t>Problem 2</a:t>
            </a:r>
          </a:p>
        </p:txBody>
      </p:sp>
      <p:graphicFrame>
        <p:nvGraphicFramePr>
          <p:cNvPr id="16387" name="Object 3">
            <a:extLst>
              <a:ext uri="{FF2B5EF4-FFF2-40B4-BE49-F238E27FC236}">
                <a16:creationId xmlns="" xmlns:a16="http://schemas.microsoft.com/office/drawing/2014/main" id="{761FF301-A93E-451F-AD29-DB175A367A2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71813" y="533400"/>
          <a:ext cx="2844800" cy="784225"/>
        </p:xfrm>
        <a:graphic>
          <a:graphicData uri="http://schemas.openxmlformats.org/presentationml/2006/ole">
            <p:oleObj spid="_x0000_s7239" name="Equation" r:id="rId4" imgW="736560" imgH="203040" progId="Equation.3">
              <p:embed/>
            </p:oleObj>
          </a:graphicData>
        </a:graphic>
      </p:graphicFrame>
      <p:graphicFrame>
        <p:nvGraphicFramePr>
          <p:cNvPr id="16388" name="Object 4">
            <a:extLst>
              <a:ext uri="{FF2B5EF4-FFF2-40B4-BE49-F238E27FC236}">
                <a16:creationId xmlns="" xmlns:a16="http://schemas.microsoft.com/office/drawing/2014/main" id="{B2F5F1AD-4C53-41BF-A5E0-36B1A044633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65513" y="1828800"/>
          <a:ext cx="1981200" cy="546100"/>
        </p:xfrm>
        <a:graphic>
          <a:graphicData uri="http://schemas.openxmlformats.org/presentationml/2006/ole">
            <p:oleObj spid="_x0000_s7240" name="Equation" r:id="rId5" imgW="736560" imgH="203040" progId="Equation.3">
              <p:embed/>
            </p:oleObj>
          </a:graphicData>
        </a:graphic>
      </p:graphicFrame>
      <p:graphicFrame>
        <p:nvGraphicFramePr>
          <p:cNvPr id="16389" name="Object 5">
            <a:extLst>
              <a:ext uri="{FF2B5EF4-FFF2-40B4-BE49-F238E27FC236}">
                <a16:creationId xmlns="" xmlns:a16="http://schemas.microsoft.com/office/drawing/2014/main" id="{0FE76379-90A5-4D66-A652-66CA248C2DC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60725" y="2667000"/>
          <a:ext cx="682625" cy="546100"/>
        </p:xfrm>
        <a:graphic>
          <a:graphicData uri="http://schemas.openxmlformats.org/presentationml/2006/ole">
            <p:oleObj spid="_x0000_s7241" name="Equation" r:id="rId6" imgW="253800" imgH="203040" progId="Equation.3">
              <p:embed/>
            </p:oleObj>
          </a:graphicData>
        </a:graphic>
      </p:graphicFrame>
      <p:graphicFrame>
        <p:nvGraphicFramePr>
          <p:cNvPr id="16390" name="Object 6">
            <a:extLst>
              <a:ext uri="{FF2B5EF4-FFF2-40B4-BE49-F238E27FC236}">
                <a16:creationId xmlns="" xmlns:a16="http://schemas.microsoft.com/office/drawing/2014/main" id="{C746C3E6-C3A6-4748-9851-92F571C42C2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62400" y="2743200"/>
          <a:ext cx="852488" cy="477838"/>
        </p:xfrm>
        <a:graphic>
          <a:graphicData uri="http://schemas.openxmlformats.org/presentationml/2006/ole">
            <p:oleObj spid="_x0000_s7242" name="Equation" r:id="rId7" imgW="317160" imgH="177480" progId="Equation.3">
              <p:embed/>
            </p:oleObj>
          </a:graphicData>
        </a:graphic>
      </p:graphicFrame>
      <p:graphicFrame>
        <p:nvGraphicFramePr>
          <p:cNvPr id="16391" name="Object 7">
            <a:extLst>
              <a:ext uri="{FF2B5EF4-FFF2-40B4-BE49-F238E27FC236}">
                <a16:creationId xmlns="" xmlns:a16="http://schemas.microsoft.com/office/drawing/2014/main" id="{01A0FAD9-69E5-4AB6-A5A0-5CB0F50A36F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76800" y="2743200"/>
          <a:ext cx="546100" cy="442913"/>
        </p:xfrm>
        <a:graphic>
          <a:graphicData uri="http://schemas.openxmlformats.org/presentationml/2006/ole">
            <p:oleObj spid="_x0000_s7243" name="Equation" r:id="rId8" imgW="203040" imgH="164880" progId="Equation.3">
              <p:embed/>
            </p:oleObj>
          </a:graphicData>
        </a:graphic>
      </p:graphicFrame>
      <p:sp>
        <p:nvSpPr>
          <p:cNvPr id="16394" name="Text Box 10">
            <a:extLst>
              <a:ext uri="{FF2B5EF4-FFF2-40B4-BE49-F238E27FC236}">
                <a16:creationId xmlns="" xmlns:a16="http://schemas.microsoft.com/office/drawing/2014/main" id="{2A1D0169-2570-4D5E-980C-34ED19D0B8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3886200"/>
            <a:ext cx="6553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This is a 2</a:t>
            </a:r>
            <a:r>
              <a:rPr lang="en-US" altLang="en-US" baseline="30000"/>
              <a:t>nd</a:t>
            </a:r>
            <a:r>
              <a:rPr lang="en-US" altLang="en-US"/>
              <a:t>  degree, or quadratic, trinomial.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400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4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="" xmlns:a16="http://schemas.microsoft.com/office/drawing/2014/main" id="{FCDA6DF5-D343-4858-954B-A7B6F63DCD2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8534400" cy="1676400"/>
          </a:xfrm>
        </p:spPr>
        <p:txBody>
          <a:bodyPr lIns="90487" tIns="44450" rIns="90487" bIns="4445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/>
              <a:t>     There </a:t>
            </a:r>
            <a:r>
              <a:rPr lang="en-US" altLang="en-US" dirty="0"/>
              <a:t>are three techniques you can use for multiplying polynomials.</a:t>
            </a:r>
          </a:p>
        </p:txBody>
      </p:sp>
      <p:sp>
        <p:nvSpPr>
          <p:cNvPr id="152579" name="Rectangle 3" descr="Rectangle: Click to edit Master text styles&#10;Second level&#10;Third level&#10;Fourth level&#10;Fifth level">
            <a:extLst>
              <a:ext uri="{FF2B5EF4-FFF2-40B4-BE49-F238E27FC236}">
                <a16:creationId xmlns="" xmlns:a16="http://schemas.microsoft.com/office/drawing/2014/main" id="{209BFC2D-D6BF-4C63-8157-FF3274907F5F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0" y="1828800"/>
            <a:ext cx="7924800" cy="4572000"/>
          </a:xfrm>
        </p:spPr>
        <p:txBody>
          <a:bodyPr lIns="90487" tIns="44450" rIns="90487" bIns="44450">
            <a:normAutofit/>
          </a:bodyPr>
          <a:lstStyle/>
          <a:p>
            <a:pPr marL="609600" indent="-609600" algn="ctr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en-US" altLang="en-US" sz="3600" dirty="0" smtClean="0"/>
              <a:t>      It’s </a:t>
            </a:r>
            <a:r>
              <a:rPr lang="en-US" altLang="en-US" sz="3600" dirty="0"/>
              <a:t>all about how you write it…Here they are!</a:t>
            </a:r>
          </a:p>
          <a:p>
            <a:pPr marL="2209800" lvl="4" indent="-381000" eaLnBrk="1" fontAlgn="auto" hangingPunct="1">
              <a:lnSpc>
                <a:spcPct val="90000"/>
              </a:lnSpc>
              <a:spcAft>
                <a:spcPts val="0"/>
              </a:spcAft>
              <a:buFontTx/>
              <a:buAutoNum type="arabicParenR"/>
              <a:defRPr/>
            </a:pPr>
            <a:r>
              <a:rPr lang="en-US" altLang="en-US" sz="3600" dirty="0"/>
              <a:t>Distributive Property</a:t>
            </a:r>
          </a:p>
          <a:p>
            <a:pPr marL="2209800" lvl="4" indent="-381000" eaLnBrk="1" fontAlgn="auto" hangingPunct="1">
              <a:lnSpc>
                <a:spcPct val="90000"/>
              </a:lnSpc>
              <a:spcAft>
                <a:spcPts val="0"/>
              </a:spcAft>
              <a:buFontTx/>
              <a:buAutoNum type="arabicParenR"/>
              <a:defRPr/>
            </a:pPr>
            <a:r>
              <a:rPr lang="en-US" altLang="en-US" sz="3600" dirty="0"/>
              <a:t>FOIL</a:t>
            </a:r>
          </a:p>
          <a:p>
            <a:pPr marL="2209800" lvl="4" indent="-381000" eaLnBrk="1" fontAlgn="auto" hangingPunct="1">
              <a:lnSpc>
                <a:spcPct val="90000"/>
              </a:lnSpc>
              <a:spcAft>
                <a:spcPts val="0"/>
              </a:spcAft>
              <a:buFontTx/>
              <a:buAutoNum type="arabicParenR"/>
              <a:defRPr/>
            </a:pPr>
            <a:r>
              <a:rPr lang="en-US" altLang="en-US" sz="3600" dirty="0"/>
              <a:t>Box Method</a:t>
            </a:r>
          </a:p>
          <a:p>
            <a:pPr marL="609600" indent="-609600" algn="ctr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en-US" altLang="en-US" sz="3600" dirty="0" smtClean="0"/>
              <a:t>    Sit </a:t>
            </a:r>
            <a:r>
              <a:rPr lang="en-US" altLang="en-US" sz="3600" dirty="0"/>
              <a:t>back, relax (but make sure to write this down), and I’ll show </a:t>
            </a:r>
            <a:r>
              <a:rPr lang="en-US" altLang="en-US" sz="3600" dirty="0" err="1"/>
              <a:t>ya</a:t>
            </a:r>
            <a:r>
              <a:rPr lang="en-US" altLang="en-US" sz="3600" dirty="0"/>
              <a:t>!</a:t>
            </a:r>
          </a:p>
        </p:txBody>
      </p:sp>
    </p:spTree>
    <p:custDataLst>
      <p:tags r:id="rId1"/>
    </p:custData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2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2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2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2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2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2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2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2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2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2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2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2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2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2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2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2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79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="" xmlns:a16="http://schemas.microsoft.com/office/drawing/2014/main" id="{CC461229-99CB-4E16-BC88-40AE48A169B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7772400" cy="1143000"/>
          </a:xfrm>
        </p:spPr>
        <p:txBody>
          <a:bodyPr lIns="90487" tIns="44450" rIns="90487" bIns="4445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/>
              <a:t>1)  Multiply. (2x + 3)(5x + 8)</a:t>
            </a:r>
          </a:p>
        </p:txBody>
      </p:sp>
      <p:sp>
        <p:nvSpPr>
          <p:cNvPr id="174083" name="Rectangle 3" descr="Rectangle: Click to edit Master text styles&#10;Second level&#10;Third level&#10;Fourth level&#10;Fifth level">
            <a:extLst>
              <a:ext uri="{FF2B5EF4-FFF2-40B4-BE49-F238E27FC236}">
                <a16:creationId xmlns="" xmlns:a16="http://schemas.microsoft.com/office/drawing/2014/main" id="{685AEF36-121E-4EC0-9C61-6F3B88646842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457200" y="1295400"/>
            <a:ext cx="8153400" cy="4953000"/>
          </a:xfrm>
        </p:spPr>
        <p:txBody>
          <a:bodyPr lIns="90487" tIns="44450" rIns="90487" bIns="44450">
            <a:normAutofit/>
          </a:bodyPr>
          <a:lstStyle/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en-US" altLang="en-US" sz="4000" dirty="0"/>
              <a:t>Using the </a:t>
            </a:r>
            <a:r>
              <a:rPr lang="en-US" altLang="en-US" sz="4000" u="sng" dirty="0"/>
              <a:t>distributive property</a:t>
            </a:r>
            <a:r>
              <a:rPr lang="en-US" altLang="en-US" sz="4000" dirty="0"/>
              <a:t>, multiply </a:t>
            </a:r>
            <a:r>
              <a:rPr lang="en-US" altLang="en-US" sz="4000" b="1" dirty="0">
                <a:solidFill>
                  <a:srgbClr val="0070C0"/>
                </a:solidFill>
              </a:rPr>
              <a:t>2x</a:t>
            </a:r>
            <a:r>
              <a:rPr lang="en-US" altLang="en-US" sz="4000" dirty="0"/>
              <a:t>(5x + 8) + </a:t>
            </a:r>
            <a:r>
              <a:rPr lang="en-US" altLang="en-US" sz="4000" b="1" dirty="0">
                <a:solidFill>
                  <a:srgbClr val="0070C0"/>
                </a:solidFill>
              </a:rPr>
              <a:t>3</a:t>
            </a:r>
            <a:r>
              <a:rPr lang="en-US" altLang="en-US" sz="4000" dirty="0"/>
              <a:t>(5x + 8).</a:t>
            </a:r>
          </a:p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en-US" altLang="en-US" sz="4000" dirty="0"/>
              <a:t>10x</a:t>
            </a:r>
            <a:r>
              <a:rPr lang="en-US" altLang="en-US" sz="4000" baseline="30000" dirty="0"/>
              <a:t>2</a:t>
            </a:r>
            <a:r>
              <a:rPr lang="en-US" altLang="en-US" sz="4000" dirty="0"/>
              <a:t> + 16x + 15x + 24</a:t>
            </a:r>
          </a:p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en-US" altLang="en-US" sz="4000" dirty="0"/>
              <a:t>Combine like terms.</a:t>
            </a:r>
          </a:p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en-US" altLang="en-US" sz="4000" b="1" dirty="0">
                <a:solidFill>
                  <a:srgbClr val="0070C0"/>
                </a:solidFill>
              </a:rPr>
              <a:t>10x</a:t>
            </a:r>
            <a:r>
              <a:rPr lang="en-US" altLang="en-US" sz="4000" b="1" baseline="30000" dirty="0">
                <a:solidFill>
                  <a:srgbClr val="0070C0"/>
                </a:solidFill>
              </a:rPr>
              <a:t>2</a:t>
            </a:r>
            <a:r>
              <a:rPr lang="en-US" altLang="en-US" sz="4000" b="1" dirty="0">
                <a:solidFill>
                  <a:srgbClr val="0070C0"/>
                </a:solidFill>
              </a:rPr>
              <a:t> + 31x + 24</a:t>
            </a:r>
          </a:p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en-US" altLang="en-US" sz="4000" dirty="0"/>
              <a:t>A shortcut of the distributive property is called the </a:t>
            </a:r>
            <a:r>
              <a:rPr lang="en-US" altLang="en-US" sz="4000" b="1" u="sng" dirty="0">
                <a:solidFill>
                  <a:srgbClr val="00279F"/>
                </a:solidFill>
              </a:rPr>
              <a:t>FOIL</a:t>
            </a:r>
            <a:r>
              <a:rPr lang="en-US" altLang="en-US" sz="4000" dirty="0"/>
              <a:t> method.</a:t>
            </a:r>
          </a:p>
        </p:txBody>
      </p:sp>
    </p:spTree>
    <p:custDataLst>
      <p:tags r:id="rId1"/>
    </p:custData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4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4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4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4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4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4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4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4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4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4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4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4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4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4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4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4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3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="" xmlns:a16="http://schemas.microsoft.com/office/drawing/2014/main" id="{FB744211-1C33-49D4-995E-4B0B2EB8389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533400"/>
            <a:ext cx="8839200" cy="5486400"/>
          </a:xfrm>
        </p:spPr>
        <p:txBody>
          <a:bodyPr lIns="90487" tIns="44450" rIns="90487" bIns="4445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4000" dirty="0" smtClean="0"/>
              <a:t>     </a:t>
            </a:r>
            <a:r>
              <a:rPr lang="en-US" altLang="en-US" sz="3600" dirty="0" smtClean="0"/>
              <a:t>The </a:t>
            </a:r>
            <a:r>
              <a:rPr lang="en-US" altLang="en-US" sz="3600" u="sng" dirty="0">
                <a:solidFill>
                  <a:srgbClr val="0070C0"/>
                </a:solidFill>
              </a:rPr>
              <a:t>FOIL method</a:t>
            </a:r>
            <a:r>
              <a:rPr lang="en-US" altLang="en-US" sz="3600" dirty="0">
                <a:solidFill>
                  <a:srgbClr val="0070C0"/>
                </a:solidFill>
              </a:rPr>
              <a:t> </a:t>
            </a:r>
            <a:r>
              <a:rPr lang="en-US" altLang="en-US" sz="3600" dirty="0"/>
              <a:t>is ONLY used when </a:t>
            </a:r>
            <a:r>
              <a:rPr lang="en-US" altLang="en-US" sz="3600" dirty="0" smtClean="0"/>
              <a:t>         you </a:t>
            </a:r>
            <a:r>
              <a:rPr lang="en-US" altLang="en-US" sz="3600" dirty="0"/>
              <a:t>multiply 2 </a:t>
            </a:r>
            <a:r>
              <a:rPr lang="en-US" altLang="en-US" sz="3600" u="sng" dirty="0">
                <a:solidFill>
                  <a:srgbClr val="0070C0"/>
                </a:solidFill>
              </a:rPr>
              <a:t>binomials</a:t>
            </a:r>
            <a:r>
              <a:rPr lang="en-US" altLang="en-US" sz="3600" dirty="0"/>
              <a:t>. It is an acronym </a:t>
            </a:r>
            <a:r>
              <a:rPr lang="en-US" altLang="en-US" sz="3600" dirty="0" smtClean="0"/>
              <a:t/>
            </a:r>
            <a:br>
              <a:rPr lang="en-US" altLang="en-US" sz="3600" dirty="0" smtClean="0"/>
            </a:br>
            <a:r>
              <a:rPr lang="en-US" altLang="en-US" sz="3600" dirty="0" smtClean="0"/>
              <a:t>and </a:t>
            </a:r>
            <a:r>
              <a:rPr lang="en-US" altLang="en-US" sz="3600" dirty="0"/>
              <a:t>tells you which terms to multiply.</a:t>
            </a:r>
            <a:br>
              <a:rPr lang="en-US" altLang="en-US" sz="3600" dirty="0"/>
            </a:br>
            <a:r>
              <a:rPr lang="en-US" altLang="en-US" sz="3600" dirty="0"/>
              <a:t/>
            </a:r>
            <a:br>
              <a:rPr lang="en-US" altLang="en-US" sz="3600" dirty="0"/>
            </a:br>
            <a:r>
              <a:rPr lang="en-US" altLang="en-US" sz="4000" dirty="0"/>
              <a:t> </a:t>
            </a:r>
            <a:r>
              <a:rPr lang="en-US" altLang="en-US" sz="4000" dirty="0" smtClean="0"/>
              <a:t>    2</a:t>
            </a:r>
            <a:r>
              <a:rPr lang="en-US" altLang="en-US" sz="4000" dirty="0"/>
              <a:t>)  Use the FOIL method to multiply the following binomials:</a:t>
            </a:r>
            <a:br>
              <a:rPr lang="en-US" altLang="en-US" sz="4000" dirty="0"/>
            </a:br>
            <a:r>
              <a:rPr lang="en-US" altLang="en-US" sz="4000" dirty="0"/>
              <a:t>(y + 3)(y + 7). </a:t>
            </a:r>
          </a:p>
        </p:txBody>
      </p:sp>
    </p:spTree>
    <p:custDataLst>
      <p:tags r:id="rId1"/>
    </p:custDataLst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="" xmlns:a16="http://schemas.microsoft.com/office/drawing/2014/main" id="{5D499811-C37C-4702-BB7C-E5C50B8E4AC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381000"/>
            <a:ext cx="8839200" cy="4724400"/>
          </a:xfrm>
        </p:spPr>
        <p:txBody>
          <a:bodyPr lIns="90487" tIns="44450" rIns="90487" bIns="4445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(y + 3)(y + 7). </a:t>
            </a:r>
            <a:br>
              <a:rPr lang="en-US" altLang="en-US" dirty="0"/>
            </a:br>
            <a:r>
              <a:rPr lang="en-US" altLang="en-US" dirty="0" smtClean="0"/>
              <a:t>   </a:t>
            </a:r>
            <a:r>
              <a:rPr lang="en-US" altLang="en-US" sz="3600" dirty="0" smtClean="0">
                <a:solidFill>
                  <a:srgbClr val="00279F"/>
                </a:solidFill>
              </a:rPr>
              <a:t>F</a:t>
            </a:r>
            <a:r>
              <a:rPr lang="en-US" altLang="en-US" sz="3600" dirty="0" smtClean="0"/>
              <a:t> </a:t>
            </a:r>
            <a:r>
              <a:rPr lang="en-US" altLang="en-US" sz="3600" dirty="0"/>
              <a:t>tells you to multiply the </a:t>
            </a:r>
            <a:r>
              <a:rPr lang="en-US" altLang="en-US" sz="3600" u="sng" dirty="0"/>
              <a:t>FIRST</a:t>
            </a:r>
            <a:r>
              <a:rPr lang="en-US" altLang="en-US" sz="3600" dirty="0"/>
              <a:t> terms of each binomial.</a:t>
            </a:r>
          </a:p>
        </p:txBody>
      </p:sp>
      <p:sp>
        <p:nvSpPr>
          <p:cNvPr id="154627" name="Rectangle 3" descr="Rectangle: Click to edit Master text styles&#10;Second level&#10;Third level&#10;Fourth level&#10;Fifth level">
            <a:extLst>
              <a:ext uri="{FF2B5EF4-FFF2-40B4-BE49-F238E27FC236}">
                <a16:creationId xmlns="" xmlns:a16="http://schemas.microsoft.com/office/drawing/2014/main" id="{7FA773C4-F6E6-45AF-A2CF-465889368368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-152400" y="4119113"/>
            <a:ext cx="8839200" cy="990600"/>
          </a:xfrm>
        </p:spPr>
        <p:txBody>
          <a:bodyPr lIns="90487" tIns="44450" rIns="90487" bIns="44450"/>
          <a:lstStyle/>
          <a:p>
            <a:pPr algn="ctr" eaLnBrk="1" hangingPunct="1">
              <a:buFontTx/>
              <a:buNone/>
            </a:pPr>
            <a:r>
              <a:rPr lang="en-US" altLang="en-US" sz="4000" b="1" dirty="0">
                <a:solidFill>
                  <a:srgbClr val="00279F"/>
                </a:solidFill>
              </a:rPr>
              <a:t>y</a:t>
            </a:r>
            <a:r>
              <a:rPr lang="en-US" altLang="en-US" sz="4000" b="1" baseline="30000" dirty="0">
                <a:solidFill>
                  <a:srgbClr val="00279F"/>
                </a:solidFill>
              </a:rPr>
              <a:t>2</a:t>
            </a:r>
          </a:p>
        </p:txBody>
      </p:sp>
      <p:grpSp>
        <p:nvGrpSpPr>
          <p:cNvPr id="20484" name="Group 4">
            <a:extLst>
              <a:ext uri="{FF2B5EF4-FFF2-40B4-BE49-F238E27FC236}">
                <a16:creationId xmlns="" xmlns:a16="http://schemas.microsoft.com/office/drawing/2014/main" id="{99AD0AB3-CBA0-4849-8321-A6F993C377FA}"/>
              </a:ext>
            </a:extLst>
          </p:cNvPr>
          <p:cNvGrpSpPr>
            <a:grpSpLocks/>
          </p:cNvGrpSpPr>
          <p:nvPr/>
        </p:nvGrpSpPr>
        <p:grpSpPr bwMode="auto">
          <a:xfrm>
            <a:off x="3200400" y="1828800"/>
            <a:ext cx="1524000" cy="381000"/>
            <a:chOff x="2016" y="1152"/>
            <a:chExt cx="1009" cy="224"/>
          </a:xfrm>
        </p:grpSpPr>
        <p:sp>
          <p:nvSpPr>
            <p:cNvPr id="20485" name="Arc 5">
              <a:extLst>
                <a:ext uri="{FF2B5EF4-FFF2-40B4-BE49-F238E27FC236}">
                  <a16:creationId xmlns="" xmlns:a16="http://schemas.microsoft.com/office/drawing/2014/main" id="{49A093F3-6B0A-45C3-BD49-5DC2F55387E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2537" y="1152"/>
              <a:ext cx="488" cy="22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</a:path>
                <a:path w="21600" h="21600" stroke="0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noFill/>
            <a:ln w="508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IN" altLang="en-US"/>
            </a:p>
          </p:txBody>
        </p:sp>
        <p:sp>
          <p:nvSpPr>
            <p:cNvPr id="20486" name="Arc 6">
              <a:extLst>
                <a:ext uri="{FF2B5EF4-FFF2-40B4-BE49-F238E27FC236}">
                  <a16:creationId xmlns="" xmlns:a16="http://schemas.microsoft.com/office/drawing/2014/main" id="{28A72EBE-DD6C-4DC5-91EC-FD600B89E8E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2016" y="1152"/>
              <a:ext cx="488" cy="22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508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IN" altLang="en-US"/>
            </a:p>
          </p:txBody>
        </p:sp>
      </p:grpSp>
    </p:spTree>
    <p:custDataLst>
      <p:tags r:id="rId1"/>
    </p:custDataLst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7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="" xmlns:a16="http://schemas.microsoft.com/office/drawing/2014/main" id="{0FA5F8B9-BF8C-4733-8DCE-675149B4506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0800" y="228600"/>
            <a:ext cx="8839200" cy="4724400"/>
          </a:xfrm>
        </p:spPr>
        <p:txBody>
          <a:bodyPr lIns="90487" tIns="44450" rIns="90487" bIns="4445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(y + 3)(y + 7). </a:t>
            </a:r>
            <a:br>
              <a:rPr lang="en-US" altLang="en-US" dirty="0"/>
            </a:br>
            <a:r>
              <a:rPr lang="en-US" altLang="en-US" dirty="0" smtClean="0"/>
              <a:t>      </a:t>
            </a:r>
            <a:r>
              <a:rPr lang="en-US" altLang="en-US" dirty="0" smtClean="0">
                <a:solidFill>
                  <a:srgbClr val="00279F"/>
                </a:solidFill>
              </a:rPr>
              <a:t>O</a:t>
            </a:r>
            <a:r>
              <a:rPr lang="en-US" altLang="en-US" dirty="0" smtClean="0"/>
              <a:t> </a:t>
            </a:r>
            <a:r>
              <a:rPr lang="en-US" altLang="en-US" dirty="0"/>
              <a:t>tells you to multiply the </a:t>
            </a:r>
            <a:r>
              <a:rPr lang="en-US" altLang="en-US" u="sng" dirty="0"/>
              <a:t>OUTER</a:t>
            </a:r>
            <a:r>
              <a:rPr lang="en-US" altLang="en-US" dirty="0"/>
              <a:t> terms of each binomial.</a:t>
            </a:r>
          </a:p>
        </p:txBody>
      </p:sp>
      <p:sp>
        <p:nvSpPr>
          <p:cNvPr id="155651" name="Rectangle 3" descr="Rectangle: Click to edit Master text styles&#10;Second level&#10;Third level&#10;Fourth level&#10;Fifth level">
            <a:extLst>
              <a:ext uri="{FF2B5EF4-FFF2-40B4-BE49-F238E27FC236}">
                <a16:creationId xmlns="" xmlns:a16="http://schemas.microsoft.com/office/drawing/2014/main" id="{86437D3F-99C9-4A1F-BA62-FE425D4F1922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50800" y="4191000"/>
            <a:ext cx="8839200" cy="990600"/>
          </a:xfrm>
        </p:spPr>
        <p:txBody>
          <a:bodyPr lIns="90487" tIns="44450" rIns="90487" bIns="44450"/>
          <a:lstStyle/>
          <a:p>
            <a:pPr algn="ctr" eaLnBrk="1" hangingPunct="1">
              <a:buFontTx/>
              <a:buNone/>
            </a:pPr>
            <a:r>
              <a:rPr lang="en-US" altLang="en-US" sz="4000" dirty="0"/>
              <a:t>y</a:t>
            </a:r>
            <a:r>
              <a:rPr lang="en-US" altLang="en-US" sz="4000" baseline="30000" dirty="0"/>
              <a:t>2</a:t>
            </a:r>
            <a:r>
              <a:rPr lang="en-US" altLang="en-US" sz="4000" dirty="0"/>
              <a:t> </a:t>
            </a:r>
            <a:r>
              <a:rPr lang="en-US" altLang="en-US" sz="4000" b="1" dirty="0">
                <a:solidFill>
                  <a:srgbClr val="00279F"/>
                </a:solidFill>
              </a:rPr>
              <a:t>+</a:t>
            </a:r>
            <a:r>
              <a:rPr lang="en-US" altLang="en-US" sz="4000" dirty="0"/>
              <a:t> </a:t>
            </a:r>
            <a:r>
              <a:rPr lang="en-US" altLang="en-US" sz="4000" b="1" dirty="0">
                <a:solidFill>
                  <a:srgbClr val="00279F"/>
                </a:solidFill>
              </a:rPr>
              <a:t>7y</a:t>
            </a:r>
          </a:p>
        </p:txBody>
      </p:sp>
      <p:grpSp>
        <p:nvGrpSpPr>
          <p:cNvPr id="21508" name="Group 4">
            <a:extLst>
              <a:ext uri="{FF2B5EF4-FFF2-40B4-BE49-F238E27FC236}">
                <a16:creationId xmlns="" xmlns:a16="http://schemas.microsoft.com/office/drawing/2014/main" id="{3B44D2CF-9BBF-4855-AABC-ADC421A8DDD6}"/>
              </a:ext>
            </a:extLst>
          </p:cNvPr>
          <p:cNvGrpSpPr>
            <a:grpSpLocks/>
          </p:cNvGrpSpPr>
          <p:nvPr/>
        </p:nvGrpSpPr>
        <p:grpSpPr bwMode="auto">
          <a:xfrm>
            <a:off x="3276600" y="1752600"/>
            <a:ext cx="2286000" cy="304800"/>
            <a:chOff x="2064" y="1104"/>
            <a:chExt cx="1537" cy="224"/>
          </a:xfrm>
        </p:grpSpPr>
        <p:sp>
          <p:nvSpPr>
            <p:cNvPr id="21509" name="Arc 5">
              <a:extLst>
                <a:ext uri="{FF2B5EF4-FFF2-40B4-BE49-F238E27FC236}">
                  <a16:creationId xmlns="" xmlns:a16="http://schemas.microsoft.com/office/drawing/2014/main" id="{007AA30A-6147-4CB6-8669-FD5FE0355C1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2849" y="1104"/>
              <a:ext cx="752" cy="22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</a:path>
                <a:path w="21600" h="21600" stroke="0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noFill/>
            <a:ln w="508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IN" altLang="en-US"/>
            </a:p>
          </p:txBody>
        </p:sp>
        <p:sp>
          <p:nvSpPr>
            <p:cNvPr id="21510" name="Arc 6">
              <a:extLst>
                <a:ext uri="{FF2B5EF4-FFF2-40B4-BE49-F238E27FC236}">
                  <a16:creationId xmlns="" xmlns:a16="http://schemas.microsoft.com/office/drawing/2014/main" id="{485E715E-6414-4379-B4C9-CB45E28C3C5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2064" y="1104"/>
              <a:ext cx="752" cy="22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508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IN" altLang="en-US"/>
            </a:p>
          </p:txBody>
        </p:sp>
      </p:grpSp>
    </p:spTree>
    <p:custDataLst>
      <p:tags r:id="rId1"/>
    </p:custDataLst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5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5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5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5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1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="" xmlns:a16="http://schemas.microsoft.com/office/drawing/2014/main" id="{2D64335F-2D35-45D0-BB11-F51399A8F1A8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381000"/>
            <a:ext cx="8839200" cy="4724400"/>
          </a:xfrm>
        </p:spPr>
        <p:txBody>
          <a:bodyPr lIns="90487" tIns="44450" rIns="90487" bIns="4445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(y + 3)(y + 7). </a:t>
            </a:r>
            <a:br>
              <a:rPr lang="en-US" altLang="en-US" dirty="0"/>
            </a:br>
            <a:r>
              <a:rPr lang="en-US" altLang="en-US" dirty="0" smtClean="0"/>
              <a:t>       </a:t>
            </a:r>
            <a:r>
              <a:rPr lang="en-US" altLang="en-US" dirty="0" smtClean="0">
                <a:solidFill>
                  <a:srgbClr val="00279F"/>
                </a:solidFill>
              </a:rPr>
              <a:t>I</a:t>
            </a:r>
            <a:r>
              <a:rPr lang="en-US" altLang="en-US" dirty="0" smtClean="0"/>
              <a:t> </a:t>
            </a:r>
            <a:r>
              <a:rPr lang="en-US" altLang="en-US" dirty="0"/>
              <a:t>tells you to multiply the </a:t>
            </a:r>
            <a:r>
              <a:rPr lang="en-US" altLang="en-US" u="sng" dirty="0"/>
              <a:t>INNER</a:t>
            </a:r>
            <a:r>
              <a:rPr lang="en-US" altLang="en-US" dirty="0"/>
              <a:t> terms of each binomial.</a:t>
            </a:r>
          </a:p>
        </p:txBody>
      </p:sp>
      <p:sp>
        <p:nvSpPr>
          <p:cNvPr id="156675" name="Rectangle 3" descr="Rectangle: Click to edit Master text styles&#10;Second level&#10;Third level&#10;Fourth level&#10;Fifth level">
            <a:extLst>
              <a:ext uri="{FF2B5EF4-FFF2-40B4-BE49-F238E27FC236}">
                <a16:creationId xmlns="" xmlns:a16="http://schemas.microsoft.com/office/drawing/2014/main" id="{9C566BA6-E6B0-4A7A-B80C-A993F2B0A911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2173288" y="4114800"/>
            <a:ext cx="5257800" cy="990600"/>
          </a:xfrm>
          <a:noFill/>
        </p:spPr>
        <p:txBody>
          <a:bodyPr lIns="90487" tIns="44450" rIns="90487" bIns="44450"/>
          <a:lstStyle/>
          <a:p>
            <a:pPr marL="0" indent="0" eaLnBrk="1" hangingPunct="1">
              <a:buNone/>
            </a:pPr>
            <a:r>
              <a:rPr lang="en-US" altLang="en-US" sz="4000" dirty="0"/>
              <a:t>y</a:t>
            </a:r>
            <a:r>
              <a:rPr lang="en-US" altLang="en-US" sz="4000" baseline="30000" dirty="0"/>
              <a:t>2</a:t>
            </a:r>
            <a:r>
              <a:rPr lang="en-US" altLang="en-US" sz="4000" dirty="0"/>
              <a:t> + 7y </a:t>
            </a:r>
            <a:r>
              <a:rPr lang="en-US" altLang="en-US" sz="4000" b="1" dirty="0">
                <a:solidFill>
                  <a:srgbClr val="00279F"/>
                </a:solidFill>
              </a:rPr>
              <a:t>+</a:t>
            </a:r>
            <a:r>
              <a:rPr lang="en-US" altLang="en-US" sz="4000" dirty="0"/>
              <a:t> </a:t>
            </a:r>
            <a:r>
              <a:rPr lang="en-US" altLang="en-US" sz="4000" b="1" dirty="0">
                <a:solidFill>
                  <a:srgbClr val="00279F"/>
                </a:solidFill>
              </a:rPr>
              <a:t>3y</a:t>
            </a:r>
          </a:p>
        </p:txBody>
      </p:sp>
      <p:grpSp>
        <p:nvGrpSpPr>
          <p:cNvPr id="22532" name="Group 4">
            <a:extLst>
              <a:ext uri="{FF2B5EF4-FFF2-40B4-BE49-F238E27FC236}">
                <a16:creationId xmlns="" xmlns:a16="http://schemas.microsoft.com/office/drawing/2014/main" id="{D017EFAF-44BE-4CE7-BA60-1ECD9909A261}"/>
              </a:ext>
            </a:extLst>
          </p:cNvPr>
          <p:cNvGrpSpPr>
            <a:grpSpLocks/>
          </p:cNvGrpSpPr>
          <p:nvPr/>
        </p:nvGrpSpPr>
        <p:grpSpPr bwMode="auto">
          <a:xfrm>
            <a:off x="4114800" y="1752600"/>
            <a:ext cx="687388" cy="355600"/>
            <a:chOff x="2592" y="1104"/>
            <a:chExt cx="433" cy="224"/>
          </a:xfrm>
        </p:grpSpPr>
        <p:sp>
          <p:nvSpPr>
            <p:cNvPr id="22533" name="Arc 5">
              <a:extLst>
                <a:ext uri="{FF2B5EF4-FFF2-40B4-BE49-F238E27FC236}">
                  <a16:creationId xmlns="" xmlns:a16="http://schemas.microsoft.com/office/drawing/2014/main" id="{7B17D268-72AE-46D0-A6FF-3F96C6DC078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2825" y="1104"/>
              <a:ext cx="200" cy="22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</a:path>
                <a:path w="21600" h="21600" stroke="0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noFill/>
            <a:ln w="508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IN" altLang="en-US"/>
            </a:p>
          </p:txBody>
        </p:sp>
        <p:sp>
          <p:nvSpPr>
            <p:cNvPr id="22534" name="Arc 6">
              <a:extLst>
                <a:ext uri="{FF2B5EF4-FFF2-40B4-BE49-F238E27FC236}">
                  <a16:creationId xmlns="" xmlns:a16="http://schemas.microsoft.com/office/drawing/2014/main" id="{06F45CE2-1DC7-4E59-A62E-24139A68D9C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2592" y="1104"/>
              <a:ext cx="200" cy="22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508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IN" altLang="en-US"/>
            </a:p>
          </p:txBody>
        </p:sp>
      </p:grpSp>
    </p:spTree>
    <p:custDataLst>
      <p:tags r:id="rId1"/>
    </p:custData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6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6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6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6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5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3">
            <a:extLst>
              <a:ext uri="{FF2B5EF4-FFF2-40B4-BE49-F238E27FC236}">
                <a16:creationId xmlns="" xmlns:a16="http://schemas.microsoft.com/office/drawing/2014/main" id="{5594C5A8-494B-45BF-AFFF-556F9F920A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685330"/>
            <a:ext cx="7924800" cy="378565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indent="0" eaLnBrk="1" hangingPunct="1">
              <a:spcBef>
                <a:spcPct val="50000"/>
              </a:spcBef>
            </a:pPr>
            <a:r>
              <a:rPr lang="en-US" altLang="en-US" dirty="0" smtClean="0"/>
              <a:t>After completion of this chapter, Students will be able to: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dirty="0" smtClean="0"/>
              <a:t>Define a polynomial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dirty="0" smtClean="0"/>
              <a:t>Determine </a:t>
            </a:r>
            <a:r>
              <a:rPr lang="en-US" altLang="en-US" dirty="0"/>
              <a:t>the degree of a polynomial.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dirty="0"/>
              <a:t>C</a:t>
            </a:r>
            <a:r>
              <a:rPr lang="en-US" altLang="en-US" dirty="0" smtClean="0"/>
              <a:t>lassify </a:t>
            </a:r>
            <a:r>
              <a:rPr lang="en-US" altLang="en-US" dirty="0"/>
              <a:t>a polynomial.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dirty="0"/>
              <a:t>W</a:t>
            </a:r>
            <a:r>
              <a:rPr lang="en-US" altLang="en-US" dirty="0" smtClean="0"/>
              <a:t>rite </a:t>
            </a:r>
            <a:r>
              <a:rPr lang="en-US" altLang="en-US" dirty="0"/>
              <a:t>a polynomial in standard form</a:t>
            </a:r>
            <a:r>
              <a:rPr lang="en-US" altLang="en-US" dirty="0" smtClean="0"/>
              <a:t>.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dirty="0"/>
              <a:t>M</a:t>
            </a:r>
            <a:r>
              <a:rPr lang="en-US" altLang="en-US" dirty="0" smtClean="0"/>
              <a:t>ultiply polynomials.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dirty="0"/>
              <a:t>D</a:t>
            </a:r>
            <a:r>
              <a:rPr lang="en-US" altLang="en-US" dirty="0" smtClean="0"/>
              <a:t>ivide polynomials.</a:t>
            </a:r>
            <a:endParaRPr lang="en-US" altLang="en-US" dirty="0"/>
          </a:p>
        </p:txBody>
      </p:sp>
      <p:sp>
        <p:nvSpPr>
          <p:cNvPr id="2" name="Rectangle 1"/>
          <p:cNvSpPr/>
          <p:nvPr/>
        </p:nvSpPr>
        <p:spPr>
          <a:xfrm>
            <a:off x="1143000" y="762000"/>
            <a:ext cx="44958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kern="10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</a:rPr>
              <a:t>Objectives</a:t>
            </a:r>
            <a:endParaRPr lang="en-IN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400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75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800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025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800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7425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400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2925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400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925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800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875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200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 autoUpdateAnimBg="0" advAuto="400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1905000"/>
            <a:ext cx="3276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600" dirty="0"/>
              <a:t>(y + 3)(y + 7). </a:t>
            </a:r>
            <a:endParaRPr lang="en-IN" sz="3600" dirty="0"/>
          </a:p>
        </p:txBody>
      </p:sp>
      <p:grpSp>
        <p:nvGrpSpPr>
          <p:cNvPr id="3" name="Group 4">
            <a:extLst>
              <a:ext uri="{FF2B5EF4-FFF2-40B4-BE49-F238E27FC236}">
                <a16:creationId xmlns="" xmlns:a16="http://schemas.microsoft.com/office/drawing/2014/main" id="{D017EFAF-44BE-4CE7-BA60-1ECD9909A261}"/>
              </a:ext>
            </a:extLst>
          </p:cNvPr>
          <p:cNvGrpSpPr>
            <a:grpSpLocks/>
          </p:cNvGrpSpPr>
          <p:nvPr/>
        </p:nvGrpSpPr>
        <p:grpSpPr bwMode="auto">
          <a:xfrm>
            <a:off x="4267200" y="1625600"/>
            <a:ext cx="1524000" cy="355600"/>
            <a:chOff x="2592" y="1104"/>
            <a:chExt cx="433" cy="224"/>
          </a:xfrm>
        </p:grpSpPr>
        <p:sp>
          <p:nvSpPr>
            <p:cNvPr id="4" name="Arc 5">
              <a:extLst>
                <a:ext uri="{FF2B5EF4-FFF2-40B4-BE49-F238E27FC236}">
                  <a16:creationId xmlns="" xmlns:a16="http://schemas.microsoft.com/office/drawing/2014/main" id="{7B17D268-72AE-46D0-A6FF-3F96C6DC078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2825" y="1104"/>
              <a:ext cx="200" cy="22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</a:path>
                <a:path w="21600" h="21600" stroke="0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noFill/>
            <a:ln w="508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IN" altLang="en-US"/>
            </a:p>
          </p:txBody>
        </p:sp>
        <p:sp>
          <p:nvSpPr>
            <p:cNvPr id="5" name="Arc 6">
              <a:extLst>
                <a:ext uri="{FF2B5EF4-FFF2-40B4-BE49-F238E27FC236}">
                  <a16:creationId xmlns="" xmlns:a16="http://schemas.microsoft.com/office/drawing/2014/main" id="{06F45CE2-1DC7-4E59-A62E-24139A68D9C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2592" y="1104"/>
              <a:ext cx="200" cy="22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508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IN" altLang="en-US"/>
            </a:p>
          </p:txBody>
        </p:sp>
      </p:grpSp>
      <p:sp>
        <p:nvSpPr>
          <p:cNvPr id="6" name="Rectangle 5"/>
          <p:cNvSpPr/>
          <p:nvPr/>
        </p:nvSpPr>
        <p:spPr>
          <a:xfrm>
            <a:off x="838200" y="2830731"/>
            <a:ext cx="7315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dirty="0" smtClean="0">
                <a:solidFill>
                  <a:srgbClr val="00279F"/>
                </a:solidFill>
              </a:rPr>
              <a:t>L</a:t>
            </a:r>
            <a:r>
              <a:rPr lang="en-US" altLang="en-US" sz="3200" dirty="0" smtClean="0"/>
              <a:t> </a:t>
            </a:r>
            <a:r>
              <a:rPr lang="en-US" altLang="en-US" sz="3200" dirty="0"/>
              <a:t>tells you to multiply the </a:t>
            </a:r>
            <a:r>
              <a:rPr lang="en-US" altLang="en-US" sz="3200" u="sng" dirty="0" smtClean="0"/>
              <a:t>LAST</a:t>
            </a:r>
            <a:r>
              <a:rPr lang="en-US" altLang="en-US" sz="3200" dirty="0" smtClean="0"/>
              <a:t> </a:t>
            </a:r>
            <a:r>
              <a:rPr lang="en-US" altLang="en-US" sz="3200" dirty="0"/>
              <a:t>terms of each binomial.</a:t>
            </a:r>
            <a:endParaRPr lang="en-IN" sz="3200" dirty="0"/>
          </a:p>
        </p:txBody>
      </p:sp>
      <p:sp>
        <p:nvSpPr>
          <p:cNvPr id="7" name="Rectangle 6"/>
          <p:cNvSpPr/>
          <p:nvPr/>
        </p:nvSpPr>
        <p:spPr>
          <a:xfrm>
            <a:off x="2599863" y="4038600"/>
            <a:ext cx="4038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 hangingPunct="1"/>
            <a:r>
              <a:rPr lang="en-US" altLang="en-US" sz="3200" dirty="0"/>
              <a:t>y</a:t>
            </a:r>
            <a:r>
              <a:rPr lang="en-US" altLang="en-US" sz="3200" baseline="30000" dirty="0"/>
              <a:t>2</a:t>
            </a:r>
            <a:r>
              <a:rPr lang="en-US" altLang="en-US" sz="3200" dirty="0"/>
              <a:t> + 7y + </a:t>
            </a:r>
            <a:r>
              <a:rPr lang="en-US" altLang="en-US" sz="3200" dirty="0" smtClean="0"/>
              <a:t>3y </a:t>
            </a:r>
            <a:r>
              <a:rPr lang="en-US" altLang="en-US" sz="3200" b="1" dirty="0" smtClean="0">
                <a:solidFill>
                  <a:srgbClr val="00279F"/>
                </a:solidFill>
              </a:rPr>
              <a:t>+ 21 </a:t>
            </a:r>
          </a:p>
        </p:txBody>
      </p:sp>
    </p:spTree>
    <p:extLst>
      <p:ext uri="{BB962C8B-B14F-4D97-AF65-F5344CB8AC3E}">
        <p14:creationId xmlns:p14="http://schemas.microsoft.com/office/powerpoint/2010/main" xmlns="" val="230784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="" xmlns:a16="http://schemas.microsoft.com/office/drawing/2014/main" id="{22E14B14-A9D1-4FF9-A137-C2AE98AD88B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548722"/>
            <a:ext cx="7772400" cy="1320874"/>
          </a:xfrm>
        </p:spPr>
        <p:txBody>
          <a:bodyPr lIns="90487" tIns="44450" rIns="90487" bIns="44450">
            <a:sp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/>
              <a:t>     Remember</a:t>
            </a:r>
            <a:r>
              <a:rPr lang="en-US" altLang="en-US" dirty="0"/>
              <a:t>, FOIL reminds you to multiply the:</a:t>
            </a:r>
          </a:p>
        </p:txBody>
      </p:sp>
      <p:sp>
        <p:nvSpPr>
          <p:cNvPr id="159747" name="Rectangle 3" descr="Rectangle: Click to edit Master text styles&#10;Second level&#10;Third level&#10;Fourth level&#10;Fifth level">
            <a:extLst>
              <a:ext uri="{FF2B5EF4-FFF2-40B4-BE49-F238E27FC236}">
                <a16:creationId xmlns="" xmlns:a16="http://schemas.microsoft.com/office/drawing/2014/main" id="{9959D017-F389-4849-89E7-0E4DEAA48B25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2514600" y="1895475"/>
            <a:ext cx="4343400" cy="4343400"/>
          </a:xfrm>
        </p:spPr>
        <p:txBody>
          <a:bodyPr lIns="90487" tIns="44450" rIns="90487" bIns="44450"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en-US" altLang="en-US" sz="6000" b="1" dirty="0">
                <a:solidFill>
                  <a:srgbClr val="00279F"/>
                </a:solidFill>
              </a:rPr>
              <a:t>F</a:t>
            </a:r>
            <a:r>
              <a:rPr lang="en-US" altLang="en-US" sz="4400" dirty="0"/>
              <a:t>irst terms</a:t>
            </a:r>
          </a:p>
          <a:p>
            <a:pPr eaLnBrk="1" hangingPunct="1">
              <a:buFontTx/>
              <a:buNone/>
            </a:pPr>
            <a:r>
              <a:rPr lang="en-US" altLang="en-US" sz="6000" b="1" dirty="0">
                <a:solidFill>
                  <a:srgbClr val="00279F"/>
                </a:solidFill>
              </a:rPr>
              <a:t>O</a:t>
            </a:r>
            <a:r>
              <a:rPr lang="en-US" altLang="en-US" sz="4400" dirty="0"/>
              <a:t>uter terms</a:t>
            </a:r>
          </a:p>
          <a:p>
            <a:pPr eaLnBrk="1" hangingPunct="1">
              <a:buFontTx/>
              <a:buNone/>
            </a:pPr>
            <a:r>
              <a:rPr lang="en-US" altLang="en-US" sz="6000" b="1" dirty="0">
                <a:solidFill>
                  <a:srgbClr val="00279F"/>
                </a:solidFill>
              </a:rPr>
              <a:t>I</a:t>
            </a:r>
            <a:r>
              <a:rPr lang="en-US" altLang="en-US" sz="4400" dirty="0"/>
              <a:t>nner terms</a:t>
            </a:r>
          </a:p>
          <a:p>
            <a:pPr eaLnBrk="1" hangingPunct="1">
              <a:buFontTx/>
              <a:buNone/>
            </a:pPr>
            <a:r>
              <a:rPr lang="en-US" altLang="en-US" sz="6000" b="1" dirty="0">
                <a:solidFill>
                  <a:srgbClr val="00279F"/>
                </a:solidFill>
              </a:rPr>
              <a:t>L</a:t>
            </a:r>
            <a:r>
              <a:rPr lang="en-US" altLang="en-US" sz="4400" dirty="0"/>
              <a:t>ast terms</a:t>
            </a:r>
          </a:p>
        </p:txBody>
      </p:sp>
    </p:spTree>
    <p:custDataLst>
      <p:tags r:id="rId1"/>
    </p:custDataLst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9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9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9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9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9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9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9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9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9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9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9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9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9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9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9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9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7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="" xmlns:a16="http://schemas.microsoft.com/office/drawing/2014/main" id="{AE41652B-826C-441D-8224-F698B327B9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37845"/>
            <a:ext cx="8610600" cy="1197764"/>
          </a:xfrm>
        </p:spPr>
        <p:txBody>
          <a:bodyPr lIns="90487" tIns="44450" rIns="90487" bIns="44450">
            <a:sp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3600" dirty="0"/>
              <a:t>The third method is the </a:t>
            </a:r>
            <a:r>
              <a:rPr lang="en-US" altLang="en-US" sz="3600" u="sng" dirty="0"/>
              <a:t>Box Method</a:t>
            </a:r>
            <a:r>
              <a:rPr lang="en-US" altLang="en-US" sz="3600" dirty="0"/>
              <a:t>. This method works for every problem!</a:t>
            </a:r>
          </a:p>
        </p:txBody>
      </p:sp>
      <p:sp>
        <p:nvSpPr>
          <p:cNvPr id="175107" name="Rectangle 3" descr="Rectangle: Click to edit Master text styles&#10;Second level&#10;Third level&#10;Fourth level&#10;Fifth level">
            <a:extLst>
              <a:ext uri="{FF2B5EF4-FFF2-40B4-BE49-F238E27FC236}">
                <a16:creationId xmlns="" xmlns:a16="http://schemas.microsoft.com/office/drawing/2014/main" id="{492E49E1-75AB-4D1E-9ED5-8D1C5244DA0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981200"/>
            <a:ext cx="4419600" cy="4155591"/>
          </a:xfrm>
          <a:noFill/>
        </p:spPr>
        <p:txBody>
          <a:bodyPr lIns="90487" tIns="44450" rIns="90487" bIns="44450"/>
          <a:lstStyle/>
          <a:p>
            <a:pPr algn="ctr" eaLnBrk="1" hangingPunct="1">
              <a:buFontTx/>
              <a:buNone/>
            </a:pPr>
            <a:r>
              <a:rPr lang="en-US" altLang="en-US" dirty="0"/>
              <a:t>Here’s how you do it. </a:t>
            </a:r>
            <a:br>
              <a:rPr lang="en-US" altLang="en-US" dirty="0"/>
            </a:br>
            <a:r>
              <a:rPr lang="en-US" altLang="en-US" dirty="0"/>
              <a:t>Multiply (3x – 5)(5x + 2)</a:t>
            </a:r>
          </a:p>
          <a:p>
            <a:pPr algn="ctr" eaLnBrk="1" hangingPunct="1">
              <a:buFontTx/>
              <a:buNone/>
            </a:pPr>
            <a:r>
              <a:rPr lang="en-US" altLang="en-US" dirty="0" smtClean="0"/>
              <a:t>      Draw </a:t>
            </a:r>
            <a:r>
              <a:rPr lang="en-US" altLang="en-US" dirty="0"/>
              <a:t>a box. Write a polynomial on </a:t>
            </a:r>
            <a:r>
              <a:rPr lang="en-US" altLang="en-US" dirty="0" smtClean="0"/>
              <a:t>the </a:t>
            </a:r>
            <a:r>
              <a:rPr lang="en-US" altLang="en-US" dirty="0"/>
              <a:t>top and side of a box. It does not matter which </a:t>
            </a:r>
            <a:r>
              <a:rPr lang="en-US" altLang="en-US" dirty="0" smtClean="0"/>
              <a:t>goes where</a:t>
            </a:r>
            <a:r>
              <a:rPr lang="en-US" altLang="en-US" dirty="0"/>
              <a:t>.</a:t>
            </a:r>
          </a:p>
          <a:p>
            <a:pPr algn="ctr" eaLnBrk="1" hangingPunct="1">
              <a:buFontTx/>
              <a:buNone/>
            </a:pPr>
            <a:r>
              <a:rPr lang="en-US" altLang="en-US" dirty="0"/>
              <a:t>This will be modeled in the next problem along with FOIL.</a:t>
            </a:r>
          </a:p>
        </p:txBody>
      </p:sp>
      <p:graphicFrame>
        <p:nvGraphicFramePr>
          <p:cNvPr id="175170" name="Group 66">
            <a:extLst>
              <a:ext uri="{FF2B5EF4-FFF2-40B4-BE49-F238E27FC236}">
                <a16:creationId xmlns="" xmlns:a16="http://schemas.microsoft.com/office/drawing/2014/main" id="{8768991B-7372-4B82-9AB6-5EFEF778CED7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2387311005"/>
              </p:ext>
            </p:extLst>
          </p:nvPr>
        </p:nvGraphicFramePr>
        <p:xfrm>
          <a:off x="4976004" y="2209800"/>
          <a:ext cx="3429000" cy="3108960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965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marT="3200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</a:rPr>
                        <a:t>3x</a:t>
                      </a:r>
                    </a:p>
                  </a:txBody>
                  <a:tcPr marT="3200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</a:rPr>
                        <a:t>-5</a:t>
                      </a:r>
                    </a:p>
                  </a:txBody>
                  <a:tcPr marT="3200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65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</a:rPr>
                        <a:t>5x</a:t>
                      </a:r>
                    </a:p>
                  </a:txBody>
                  <a:tcPr marT="3200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marT="3200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3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marT="3200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3F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65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</a:rPr>
                        <a:t>+2</a:t>
                      </a:r>
                    </a:p>
                  </a:txBody>
                  <a:tcPr marT="3200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marT="3200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3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marT="3200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3F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custDataLst>
      <p:tags r:id="rId1"/>
    </p:custDataLst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5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5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5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5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5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5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5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5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5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5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5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5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07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="" xmlns:a16="http://schemas.microsoft.com/office/drawing/2014/main" id="{4E968EA5-30F8-4530-9DC0-FFCDD568C6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801688"/>
            <a:ext cx="7772400" cy="758825"/>
          </a:xfrm>
        </p:spPr>
        <p:txBody>
          <a:bodyPr lIns="90487" tIns="44450" rIns="90487" bIns="44450">
            <a:sp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/>
              <a:t>3)  Multiply (3x - 5)(5x + 2)</a:t>
            </a:r>
          </a:p>
        </p:txBody>
      </p:sp>
      <p:sp>
        <p:nvSpPr>
          <p:cNvPr id="160771" name="Rectangle 3" descr="Rectangle: Click to edit Master text styles&#10;Second level&#10;Third level&#10;Fourth level&#10;Fifth level">
            <a:extLst>
              <a:ext uri="{FF2B5EF4-FFF2-40B4-BE49-F238E27FC236}">
                <a16:creationId xmlns="" xmlns:a16="http://schemas.microsoft.com/office/drawing/2014/main" id="{1970F4BC-3E3E-40AF-A2AA-BD98C40CD4C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50862" y="1958885"/>
            <a:ext cx="4038600" cy="4114800"/>
          </a:xfrm>
        </p:spPr>
        <p:txBody>
          <a:bodyPr lIns="90487" tIns="44450" rIns="90487" bIns="44450">
            <a:normAutofit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en-US" altLang="en-US" sz="3600" dirty="0"/>
              <a:t>First terms</a:t>
            </a:r>
            <a:r>
              <a:rPr lang="en-US" altLang="en-US" sz="3600" dirty="0" smtClean="0"/>
              <a:t>: </a:t>
            </a:r>
            <a:endParaRPr lang="en-US" altLang="en-US" sz="3600" dirty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en-US" altLang="en-US" sz="3600" dirty="0"/>
              <a:t>Outer terms: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en-US" altLang="en-US" sz="3600" dirty="0"/>
              <a:t>Inner terms: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en-US" altLang="en-US" sz="3600" dirty="0"/>
              <a:t>Last terms:  </a:t>
            </a:r>
          </a:p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en-US" altLang="en-US" sz="3600" dirty="0"/>
              <a:t>Combine like terms.</a:t>
            </a:r>
          </a:p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en-US" altLang="en-US" sz="3600" b="1" dirty="0">
                <a:solidFill>
                  <a:srgbClr val="00279F"/>
                </a:solidFill>
              </a:rPr>
              <a:t>15x</a:t>
            </a:r>
            <a:r>
              <a:rPr lang="en-US" altLang="en-US" sz="3600" b="1" baseline="30000" dirty="0">
                <a:solidFill>
                  <a:srgbClr val="00279F"/>
                </a:solidFill>
              </a:rPr>
              <a:t>2</a:t>
            </a:r>
            <a:r>
              <a:rPr lang="en-US" altLang="en-US" sz="3600" b="1" dirty="0">
                <a:solidFill>
                  <a:srgbClr val="00279F"/>
                </a:solidFill>
              </a:rPr>
              <a:t> - 19x – 10</a:t>
            </a:r>
          </a:p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endParaRPr lang="en-US" altLang="en-US" sz="3600" b="1" dirty="0">
              <a:solidFill>
                <a:srgbClr val="00279F"/>
              </a:solidFill>
            </a:endParaRPr>
          </a:p>
        </p:txBody>
      </p:sp>
      <p:graphicFrame>
        <p:nvGraphicFramePr>
          <p:cNvPr id="160773" name="Group 5">
            <a:extLst>
              <a:ext uri="{FF2B5EF4-FFF2-40B4-BE49-F238E27FC236}">
                <a16:creationId xmlns="" xmlns:a16="http://schemas.microsoft.com/office/drawing/2014/main" id="{DB0A0468-4BC6-4224-8500-C76A3D5C6A7D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1845009826"/>
              </p:ext>
            </p:extLst>
          </p:nvPr>
        </p:nvGraphicFramePr>
        <p:xfrm>
          <a:off x="4576522" y="1890713"/>
          <a:ext cx="3810000" cy="4114800"/>
        </p:xfrm>
        <a:graphic>
          <a:graphicData uri="http://schemas.openxmlformats.org/drawingml/2006/table">
            <a:tbl>
              <a:tblPr/>
              <a:tblGrid>
                <a:gridCol w="1270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70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70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371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marT="3200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</a:rPr>
                        <a:t>3x</a:t>
                      </a:r>
                    </a:p>
                  </a:txBody>
                  <a:tcPr marT="3200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</a:rPr>
                        <a:t>-5</a:t>
                      </a:r>
                    </a:p>
                  </a:txBody>
                  <a:tcPr marT="3200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</a:rPr>
                        <a:t>5x</a:t>
                      </a:r>
                    </a:p>
                  </a:txBody>
                  <a:tcPr marT="3200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marT="3200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3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marT="3200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3F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</a:rPr>
                        <a:t>+2</a:t>
                      </a:r>
                    </a:p>
                  </a:txBody>
                  <a:tcPr marT="3200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marT="3200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3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marT="3200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3F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xmlns="" Requires="a14">
          <p:sp>
            <p:nvSpPr>
              <p:cNvPr id="160792" name="Text Box 24">
                <a:extLst>
                  <a:ext uri="{FF2B5EF4-FFF2-40B4-BE49-F238E27FC236}">
                    <a16:creationId xmlns:a16="http://schemas.microsoft.com/office/drawing/2014/main" xmlns="" id="{33D63A96-DCEE-4FA9-B2B9-10D9BE7CDE0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56223" y="3686503"/>
                <a:ext cx="1117600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r>
                  <a:rPr lang="en-US" altLang="en-US" sz="2800" dirty="0" smtClean="0"/>
                  <a:t>15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alt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IN" alt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en-US" sz="4000" baseline="30000" dirty="0"/>
              </a:p>
            </p:txBody>
          </p:sp>
        </mc:Choice>
        <mc:Fallback>
          <p:sp>
            <p:nvSpPr>
              <p:cNvPr id="160792" name="Text Box 2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3D63A96-DCEE-4FA9-B2B9-10D9BE7CDE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56223" y="3686503"/>
                <a:ext cx="1117600" cy="523220"/>
              </a:xfrm>
              <a:prstGeom prst="rect">
                <a:avLst/>
              </a:prstGeom>
              <a:blipFill rotWithShape="0">
                <a:blip r:embed="rId3"/>
                <a:stretch>
                  <a:fillRect l="-10870" t="-13953" b="-302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34">
            <a:extLst>
              <a:ext uri="{FF2B5EF4-FFF2-40B4-BE49-F238E27FC236}">
                <a16:creationId xmlns="" xmlns:a16="http://schemas.microsoft.com/office/drawing/2014/main" id="{8E3B424A-E9F7-45A8-9B5F-5BDE90A3AA77}"/>
              </a:ext>
            </a:extLst>
          </p:cNvPr>
          <p:cNvGrpSpPr>
            <a:grpSpLocks/>
          </p:cNvGrpSpPr>
          <p:nvPr/>
        </p:nvGrpSpPr>
        <p:grpSpPr bwMode="auto">
          <a:xfrm>
            <a:off x="5867400" y="3292475"/>
            <a:ext cx="2514600" cy="2743200"/>
            <a:chOff x="3888" y="2112"/>
            <a:chExt cx="1584" cy="1728"/>
          </a:xfrm>
        </p:grpSpPr>
        <p:sp>
          <p:nvSpPr>
            <p:cNvPr id="25637" name="Oval 29">
              <a:extLst>
                <a:ext uri="{FF2B5EF4-FFF2-40B4-BE49-F238E27FC236}">
                  <a16:creationId xmlns="" xmlns:a16="http://schemas.microsoft.com/office/drawing/2014/main" id="{FEB0994D-4A36-4A06-9613-AD47191F0D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8" y="2976"/>
              <a:ext cx="768" cy="864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5638" name="Oval 30">
              <a:extLst>
                <a:ext uri="{FF2B5EF4-FFF2-40B4-BE49-F238E27FC236}">
                  <a16:creationId xmlns="" xmlns:a16="http://schemas.microsoft.com/office/drawing/2014/main" id="{322C6DFE-C12B-477E-8F96-4EC4C49F07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112"/>
              <a:ext cx="768" cy="864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5639" name="Rectangle 32">
              <a:extLst>
                <a:ext uri="{FF2B5EF4-FFF2-40B4-BE49-F238E27FC236}">
                  <a16:creationId xmlns="" xmlns:a16="http://schemas.microsoft.com/office/drawing/2014/main" id="{F6C5F2D8-BF4F-4C88-9855-2BF7C985E5A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667678">
              <a:off x="4032" y="2715"/>
              <a:ext cx="1322" cy="499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60793" name="Text Box 25">
            <a:extLst>
              <a:ext uri="{FF2B5EF4-FFF2-40B4-BE49-F238E27FC236}">
                <a16:creationId xmlns="" xmlns:a16="http://schemas.microsoft.com/office/drawing/2014/main" id="{64CCDDAD-D987-4F81-8FB9-DBE305882C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2000" y="4894263"/>
            <a:ext cx="1117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4000" dirty="0"/>
              <a:t>+6x</a:t>
            </a:r>
            <a:endParaRPr lang="en-US" altLang="en-US" sz="4000" baseline="30000" dirty="0"/>
          </a:p>
        </p:txBody>
      </p:sp>
      <p:sp>
        <p:nvSpPr>
          <p:cNvPr id="160794" name="Text Box 26">
            <a:extLst>
              <a:ext uri="{FF2B5EF4-FFF2-40B4-BE49-F238E27FC236}">
                <a16:creationId xmlns="" xmlns:a16="http://schemas.microsoft.com/office/drawing/2014/main" id="{AFDF8572-7179-4C51-ABB7-E864516DBA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2751" y="3578116"/>
            <a:ext cx="1117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3600" dirty="0"/>
              <a:t>-25x</a:t>
            </a:r>
            <a:endParaRPr lang="en-US" altLang="en-US" sz="3600" baseline="30000" dirty="0"/>
          </a:p>
        </p:txBody>
      </p:sp>
      <p:sp>
        <p:nvSpPr>
          <p:cNvPr id="160795" name="Text Box 27">
            <a:extLst>
              <a:ext uri="{FF2B5EF4-FFF2-40B4-BE49-F238E27FC236}">
                <a16:creationId xmlns="" xmlns:a16="http://schemas.microsoft.com/office/drawing/2014/main" id="{EC0D29C4-7741-4C2A-A16B-0CBB721AEF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3600" y="4892091"/>
            <a:ext cx="1117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4000" dirty="0"/>
              <a:t>-10</a:t>
            </a:r>
            <a:endParaRPr lang="en-US" altLang="en-US" sz="4000" baseline="30000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60812" name="Text Box 44">
                <a:extLst>
                  <a:ext uri="{FF2B5EF4-FFF2-40B4-BE49-F238E27FC236}">
                    <a16:creationId xmlns:a16="http://schemas.microsoft.com/office/drawing/2014/main" xmlns="" id="{957CAE01-BA36-432E-B62A-0016754B7BF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89250" y="1920875"/>
                <a:ext cx="1454150" cy="7078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r>
                  <a:rPr lang="en-US" altLang="en-US" sz="4000" dirty="0"/>
                  <a:t>15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4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altLang="en-US" sz="4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IN" altLang="en-US" sz="4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en-US" sz="5400" baseline="30000" dirty="0"/>
              </a:p>
            </p:txBody>
          </p:sp>
        </mc:Choice>
        <mc:Fallback>
          <p:sp>
            <p:nvSpPr>
              <p:cNvPr id="160812" name="Text Box 4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57CAE01-BA36-432E-B62A-0016754B7B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89250" y="1920875"/>
                <a:ext cx="1454150" cy="707886"/>
              </a:xfrm>
              <a:prstGeom prst="rect">
                <a:avLst/>
              </a:prstGeom>
              <a:blipFill rotWithShape="0">
                <a:blip r:embed="rId4"/>
                <a:stretch>
                  <a:fillRect l="-15063" t="-16379" b="-3534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0813" name="Text Box 45">
            <a:extLst>
              <a:ext uri="{FF2B5EF4-FFF2-40B4-BE49-F238E27FC236}">
                <a16:creationId xmlns="" xmlns:a16="http://schemas.microsoft.com/office/drawing/2014/main" id="{80AC7BFC-6429-4AD8-AE87-C6F4543A62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9250" y="2590800"/>
            <a:ext cx="16065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4000" dirty="0"/>
              <a:t>+</a:t>
            </a:r>
            <a:r>
              <a:rPr lang="en-US" altLang="en-US" sz="4000" dirty="0" smtClean="0"/>
              <a:t>6x</a:t>
            </a:r>
            <a:endParaRPr lang="en-US" altLang="en-US" sz="4000" baseline="30000" dirty="0"/>
          </a:p>
        </p:txBody>
      </p:sp>
      <p:sp>
        <p:nvSpPr>
          <p:cNvPr id="160814" name="Text Box 46">
            <a:extLst>
              <a:ext uri="{FF2B5EF4-FFF2-40B4-BE49-F238E27FC236}">
                <a16:creationId xmlns="" xmlns:a16="http://schemas.microsoft.com/office/drawing/2014/main" id="{97B1D824-1BC3-4FAD-ADFD-8874CBD69B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9250" y="3246438"/>
            <a:ext cx="1454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4000" dirty="0" smtClean="0"/>
              <a:t>-25x</a:t>
            </a:r>
            <a:endParaRPr lang="en-US" altLang="en-US" sz="4000" baseline="30000" dirty="0"/>
          </a:p>
        </p:txBody>
      </p:sp>
      <p:sp>
        <p:nvSpPr>
          <p:cNvPr id="160815" name="Text Box 47">
            <a:extLst>
              <a:ext uri="{FF2B5EF4-FFF2-40B4-BE49-F238E27FC236}">
                <a16:creationId xmlns="" xmlns:a16="http://schemas.microsoft.com/office/drawing/2014/main" id="{E9B58FFF-9FFF-4FC1-AB7E-51C518B601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9250" y="3914775"/>
            <a:ext cx="11493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4000" dirty="0"/>
              <a:t>-10</a:t>
            </a:r>
            <a:endParaRPr lang="en-US" altLang="en-US" sz="4000" baseline="30000" dirty="0"/>
          </a:p>
        </p:txBody>
      </p:sp>
    </p:spTree>
    <p:custDataLst>
      <p:tags r:id="rId1"/>
    </p:custDataLst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0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0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0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0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0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0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0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0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0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0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0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0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0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0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0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0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0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60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60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0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1" grpId="0" build="p" autoUpdateAnimBg="0"/>
      <p:bldP spid="160792" grpId="0" animBg="1"/>
      <p:bldP spid="160793" grpId="0"/>
      <p:bldP spid="160794" grpId="0"/>
      <p:bldP spid="160795" grpId="0"/>
      <p:bldP spid="160812" grpId="0" animBg="1"/>
      <p:bldP spid="160814" grpId="0"/>
      <p:bldP spid="1608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">
            <a:extLst>
              <a:ext uri="{FF2B5EF4-FFF2-40B4-BE49-F238E27FC236}">
                <a16:creationId xmlns="" xmlns:a16="http://schemas.microsoft.com/office/drawing/2014/main" id="{0CF5E99E-804F-4988-B9F2-0692F442AF5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-137244" y="760413"/>
            <a:ext cx="7772400" cy="758825"/>
          </a:xfrm>
        </p:spPr>
        <p:txBody>
          <a:bodyPr lIns="90487" tIns="44450" rIns="90487" bIns="44450">
            <a:sp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/>
              <a:t>4)  Multiply (7p - 2)(3p - 4)</a:t>
            </a:r>
          </a:p>
        </p:txBody>
      </p:sp>
      <p:sp>
        <p:nvSpPr>
          <p:cNvPr id="178183" name="Rectangle 7" descr="Rectangle: Click to edit Master text styles&#10;Second level&#10;Third level&#10;Fourth level&#10;Fifth level">
            <a:extLst>
              <a:ext uri="{FF2B5EF4-FFF2-40B4-BE49-F238E27FC236}">
                <a16:creationId xmlns="" xmlns:a16="http://schemas.microsoft.com/office/drawing/2014/main" id="{2D1D9A7C-BB41-410E-B656-DE3951AEB6F5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609600" y="1981200"/>
            <a:ext cx="3810000" cy="4114800"/>
          </a:xfrm>
        </p:spPr>
        <p:txBody>
          <a:bodyPr lIns="90487" tIns="44450" rIns="90487" bIns="44450">
            <a:normAutofit lnSpcReduction="100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en-US" altLang="en-US" sz="3600" dirty="0"/>
              <a:t>First terms: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en-US" altLang="en-US" sz="3600" dirty="0"/>
              <a:t>Outer terms: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en-US" altLang="en-US" sz="3600" dirty="0"/>
              <a:t>Inner terms: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en-US" altLang="en-US" sz="3600" dirty="0"/>
              <a:t>Last terms:  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en-US" altLang="en-US" sz="3600" dirty="0"/>
              <a:t>Combine like terms.</a:t>
            </a:r>
          </a:p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en-US" altLang="en-US" sz="3600" b="1" dirty="0">
                <a:solidFill>
                  <a:srgbClr val="FF0000"/>
                </a:solidFill>
              </a:rPr>
              <a:t>21p</a:t>
            </a:r>
            <a:r>
              <a:rPr lang="en-US" altLang="en-US" sz="3600" b="1" baseline="30000" dirty="0">
                <a:solidFill>
                  <a:srgbClr val="FF0000"/>
                </a:solidFill>
              </a:rPr>
              <a:t>2</a:t>
            </a:r>
            <a:r>
              <a:rPr lang="en-US" altLang="en-US" sz="3600" b="1" dirty="0">
                <a:solidFill>
                  <a:srgbClr val="FF0000"/>
                </a:solidFill>
              </a:rPr>
              <a:t> – 34p + 8</a:t>
            </a:r>
          </a:p>
        </p:txBody>
      </p:sp>
      <p:graphicFrame>
        <p:nvGraphicFramePr>
          <p:cNvPr id="178184" name="Group 8">
            <a:extLst>
              <a:ext uri="{FF2B5EF4-FFF2-40B4-BE49-F238E27FC236}">
                <a16:creationId xmlns="" xmlns:a16="http://schemas.microsoft.com/office/drawing/2014/main" id="{DD7C41AD-0752-4FAA-8AD8-C54F9D2D11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58291285"/>
              </p:ext>
            </p:extLst>
          </p:nvPr>
        </p:nvGraphicFramePr>
        <p:xfrm>
          <a:off x="4645325" y="1978325"/>
          <a:ext cx="3810000" cy="4114800"/>
        </p:xfrm>
        <a:graphic>
          <a:graphicData uri="http://schemas.openxmlformats.org/drawingml/2006/table">
            <a:tbl>
              <a:tblPr/>
              <a:tblGrid>
                <a:gridCol w="1270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70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70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371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marT="3200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</a:rPr>
                        <a:t>7p</a:t>
                      </a:r>
                    </a:p>
                  </a:txBody>
                  <a:tcPr marT="3200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</a:rPr>
                        <a:t>-2</a:t>
                      </a:r>
                    </a:p>
                  </a:txBody>
                  <a:tcPr marT="3200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</a:rPr>
                        <a:t>3p</a:t>
                      </a:r>
                    </a:p>
                  </a:txBody>
                  <a:tcPr marT="3200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marT="3200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3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marT="3200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3F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</a:rPr>
                        <a:t>-4</a:t>
                      </a:r>
                    </a:p>
                  </a:txBody>
                  <a:tcPr marT="3200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marT="3200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3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marT="3200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3F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xmlns="" Requires="a14">
          <p:sp>
            <p:nvSpPr>
              <p:cNvPr id="178202" name="Text Box 26">
                <a:extLst>
                  <a:ext uri="{FF2B5EF4-FFF2-40B4-BE49-F238E27FC236}">
                    <a16:creationId xmlns:a16="http://schemas.microsoft.com/office/drawing/2014/main" xmlns="" id="{63C718AB-DB82-4721-8548-DA0FBCD8A69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73800" y="3716338"/>
                <a:ext cx="1117600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r>
                  <a:rPr lang="en-US" altLang="en-US" sz="2800" dirty="0" smtClean="0"/>
                  <a:t>21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alt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IN" alt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en-US" sz="4000" baseline="30000" dirty="0"/>
              </a:p>
            </p:txBody>
          </p:sp>
        </mc:Choice>
        <mc:Fallback>
          <p:sp>
            <p:nvSpPr>
              <p:cNvPr id="178202" name="Text Box 2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63C718AB-DB82-4721-8548-DA0FBCD8A6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73800" y="3716338"/>
                <a:ext cx="1117600" cy="523220"/>
              </a:xfrm>
              <a:prstGeom prst="rect">
                <a:avLst/>
              </a:prstGeom>
              <a:blipFill rotWithShape="0">
                <a:blip r:embed="rId3"/>
                <a:stretch>
                  <a:fillRect l="-10870" t="-14118" b="-3176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27">
            <a:extLst>
              <a:ext uri="{FF2B5EF4-FFF2-40B4-BE49-F238E27FC236}">
                <a16:creationId xmlns="" xmlns:a16="http://schemas.microsoft.com/office/drawing/2014/main" id="{F736C132-78DD-44F8-B04B-EC60F32721BD}"/>
              </a:ext>
            </a:extLst>
          </p:cNvPr>
          <p:cNvGrpSpPr>
            <a:grpSpLocks/>
          </p:cNvGrpSpPr>
          <p:nvPr/>
        </p:nvGrpSpPr>
        <p:grpSpPr bwMode="auto">
          <a:xfrm>
            <a:off x="5943600" y="3244850"/>
            <a:ext cx="2514600" cy="2743200"/>
            <a:chOff x="3888" y="2112"/>
            <a:chExt cx="1584" cy="1728"/>
          </a:xfrm>
        </p:grpSpPr>
        <p:sp>
          <p:nvSpPr>
            <p:cNvPr id="26660" name="Oval 28">
              <a:extLst>
                <a:ext uri="{FF2B5EF4-FFF2-40B4-BE49-F238E27FC236}">
                  <a16:creationId xmlns="" xmlns:a16="http://schemas.microsoft.com/office/drawing/2014/main" id="{9E13C562-194F-46B3-80DC-06C40B72A3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8" y="2976"/>
              <a:ext cx="768" cy="864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6661" name="Oval 29">
              <a:extLst>
                <a:ext uri="{FF2B5EF4-FFF2-40B4-BE49-F238E27FC236}">
                  <a16:creationId xmlns="" xmlns:a16="http://schemas.microsoft.com/office/drawing/2014/main" id="{F28B0300-DBB9-4D20-A529-217D53B544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112"/>
              <a:ext cx="768" cy="864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6662" name="Rectangle 30">
              <a:extLst>
                <a:ext uri="{FF2B5EF4-FFF2-40B4-BE49-F238E27FC236}">
                  <a16:creationId xmlns="" xmlns:a16="http://schemas.microsoft.com/office/drawing/2014/main" id="{7495413A-512B-4F0C-A363-4F9781A528F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667678">
              <a:off x="4032" y="2715"/>
              <a:ext cx="1322" cy="499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78207" name="Text Box 31">
            <a:extLst>
              <a:ext uri="{FF2B5EF4-FFF2-40B4-BE49-F238E27FC236}">
                <a16:creationId xmlns="" xmlns:a16="http://schemas.microsoft.com/office/drawing/2014/main" id="{C1F07E30-8269-4979-A83B-901E04650D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4979084"/>
            <a:ext cx="1117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3600" dirty="0"/>
              <a:t>-28p</a:t>
            </a:r>
            <a:endParaRPr lang="en-US" altLang="en-US" sz="3600" baseline="30000" dirty="0"/>
          </a:p>
        </p:txBody>
      </p:sp>
      <p:sp>
        <p:nvSpPr>
          <p:cNvPr id="178208" name="Text Box 32">
            <a:extLst>
              <a:ext uri="{FF2B5EF4-FFF2-40B4-BE49-F238E27FC236}">
                <a16:creationId xmlns="" xmlns:a16="http://schemas.microsoft.com/office/drawing/2014/main" id="{0D36E0F2-5802-40CF-A76F-F2CE981125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1651" y="3589927"/>
            <a:ext cx="1117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4000" dirty="0"/>
              <a:t>-6p</a:t>
            </a:r>
            <a:endParaRPr lang="en-US" altLang="en-US" sz="4000" baseline="30000" dirty="0"/>
          </a:p>
        </p:txBody>
      </p:sp>
      <p:sp>
        <p:nvSpPr>
          <p:cNvPr id="178209" name="Text Box 33">
            <a:extLst>
              <a:ext uri="{FF2B5EF4-FFF2-40B4-BE49-F238E27FC236}">
                <a16:creationId xmlns="" xmlns:a16="http://schemas.microsoft.com/office/drawing/2014/main" id="{173CCBA3-E8DB-44FE-B426-E4B4EBDFD0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4270" y="4979084"/>
            <a:ext cx="1117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4000" dirty="0"/>
              <a:t>+8</a:t>
            </a:r>
            <a:endParaRPr lang="en-US" altLang="en-US" sz="4000" baseline="30000" dirty="0"/>
          </a:p>
        </p:txBody>
      </p:sp>
      <p:sp>
        <p:nvSpPr>
          <p:cNvPr id="178215" name="Text Box 39">
            <a:extLst>
              <a:ext uri="{FF2B5EF4-FFF2-40B4-BE49-F238E27FC236}">
                <a16:creationId xmlns="" xmlns:a16="http://schemas.microsoft.com/office/drawing/2014/main" id="{C348DA1C-DFBA-46DC-BEE0-84084AEC0D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9250" y="1920875"/>
            <a:ext cx="15303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dirty="0"/>
              <a:t>21p</a:t>
            </a:r>
            <a:r>
              <a:rPr lang="en-US" altLang="en-US" sz="4000" baseline="30000" dirty="0"/>
              <a:t>2</a:t>
            </a:r>
          </a:p>
        </p:txBody>
      </p:sp>
      <p:sp>
        <p:nvSpPr>
          <p:cNvPr id="178216" name="Text Box 40">
            <a:extLst>
              <a:ext uri="{FF2B5EF4-FFF2-40B4-BE49-F238E27FC236}">
                <a16:creationId xmlns="" xmlns:a16="http://schemas.microsoft.com/office/drawing/2014/main" id="{78DB2897-079C-4C63-9158-1D9F96072D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4354" y="2501900"/>
            <a:ext cx="13779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dirty="0"/>
              <a:t>-28p</a:t>
            </a:r>
            <a:endParaRPr lang="en-US" altLang="en-US" sz="4000" baseline="30000" dirty="0"/>
          </a:p>
        </p:txBody>
      </p:sp>
      <p:sp>
        <p:nvSpPr>
          <p:cNvPr id="178217" name="Text Box 41">
            <a:extLst>
              <a:ext uri="{FF2B5EF4-FFF2-40B4-BE49-F238E27FC236}">
                <a16:creationId xmlns="" xmlns:a16="http://schemas.microsoft.com/office/drawing/2014/main" id="{852961C7-336B-4789-8CD1-1B7D7DDA10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0156" y="3182937"/>
            <a:ext cx="1117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dirty="0"/>
              <a:t>-6p</a:t>
            </a:r>
            <a:endParaRPr lang="en-US" altLang="en-US" sz="4000" baseline="30000" dirty="0"/>
          </a:p>
        </p:txBody>
      </p:sp>
      <p:sp>
        <p:nvSpPr>
          <p:cNvPr id="178218" name="Text Box 42">
            <a:extLst>
              <a:ext uri="{FF2B5EF4-FFF2-40B4-BE49-F238E27FC236}">
                <a16:creationId xmlns="" xmlns:a16="http://schemas.microsoft.com/office/drawing/2014/main" id="{78D451D5-3A87-4996-BFC2-6A4D854B38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9250" y="3914775"/>
            <a:ext cx="889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/>
              <a:t>+8</a:t>
            </a:r>
            <a:endParaRPr lang="en-US" altLang="en-US" sz="4000" baseline="30000"/>
          </a:p>
        </p:txBody>
      </p:sp>
    </p:spTree>
    <p:custDataLst>
      <p:tags r:id="rId1"/>
    </p:custDataLst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8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8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8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8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8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8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8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8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81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81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81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81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81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81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81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81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81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81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781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81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781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781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81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81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83" grpId="0" build="p" autoUpdateAnimBg="0"/>
      <p:bldP spid="178202" grpId="0" animBg="1"/>
      <p:bldP spid="178207" grpId="0"/>
      <p:bldP spid="178208" grpId="0"/>
      <p:bldP spid="178209" grpId="0"/>
      <p:bldP spid="178215" grpId="0"/>
      <p:bldP spid="178217" grpId="0"/>
      <p:bldP spid="17821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="" xmlns:a16="http://schemas.microsoft.com/office/drawing/2014/main" id="{D372FD68-2504-41F0-B605-23A7E6F0F60C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-533400" y="533400"/>
            <a:ext cx="7848600" cy="533400"/>
          </a:xfrm>
        </p:spPr>
        <p:txBody>
          <a:bodyPr lIns="90487" tIns="44450" rIns="90487" bIns="4445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3600" dirty="0"/>
              <a:t>5)  Multiply (2x - 5)(x</a:t>
            </a:r>
            <a:r>
              <a:rPr lang="en-US" altLang="en-US" sz="3600" baseline="30000" dirty="0">
                <a:solidFill>
                  <a:schemeClr val="tx1"/>
                </a:solidFill>
              </a:rPr>
              <a:t>2</a:t>
            </a:r>
            <a:r>
              <a:rPr lang="en-US" altLang="en-US" sz="3600" dirty="0"/>
              <a:t> - 5x + 4)</a:t>
            </a:r>
          </a:p>
        </p:txBody>
      </p:sp>
      <p:sp>
        <p:nvSpPr>
          <p:cNvPr id="162819" name="Rectangle 3" descr="Rectangle: Click to edit Master text styles&#10;Second level&#10;Third level&#10;Fourth level&#10;Fifth level">
            <a:extLst>
              <a:ext uri="{FF2B5EF4-FFF2-40B4-BE49-F238E27FC236}">
                <a16:creationId xmlns="" xmlns:a16="http://schemas.microsoft.com/office/drawing/2014/main" id="{9EF55F78-07C7-4D10-A09C-A8F01735C7E3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609600" y="1066800"/>
            <a:ext cx="7924800" cy="5105400"/>
          </a:xfrm>
          <a:noFill/>
        </p:spPr>
        <p:txBody>
          <a:bodyPr lIns="90487" tIns="44450" rIns="90487" bIns="44450">
            <a:normAutofit fontScale="92500"/>
          </a:bodyPr>
          <a:lstStyle/>
          <a:p>
            <a:pPr marL="342900" indent="-342900"/>
            <a:r>
              <a:rPr lang="en-US" altLang="en-US" sz="3200" dirty="0"/>
              <a:t>You cannot use FOIL because BOTH are not </a:t>
            </a:r>
            <a:r>
              <a:rPr lang="en-US" altLang="en-US" sz="3200" dirty="0" smtClean="0"/>
              <a:t>binomials. You </a:t>
            </a:r>
            <a:r>
              <a:rPr lang="en-US" altLang="en-US" sz="3200" dirty="0"/>
              <a:t>must use the distributive property.</a:t>
            </a:r>
          </a:p>
          <a:p>
            <a:pPr marL="342900" indent="-342900" eaLnBrk="1" hangingPunct="1"/>
            <a:r>
              <a:rPr lang="en-US" altLang="en-US" sz="4000" b="1" dirty="0">
                <a:solidFill>
                  <a:srgbClr val="FF0000"/>
                </a:solidFill>
              </a:rPr>
              <a:t>2x</a:t>
            </a:r>
            <a:r>
              <a:rPr lang="en-US" altLang="en-US" sz="4000" dirty="0"/>
              <a:t>(x</a:t>
            </a:r>
            <a:r>
              <a:rPr lang="en-US" altLang="en-US" sz="4000" baseline="30000" dirty="0"/>
              <a:t>2</a:t>
            </a:r>
            <a:r>
              <a:rPr lang="en-US" altLang="en-US" sz="4000" dirty="0"/>
              <a:t> - 5x + 4) </a:t>
            </a:r>
            <a:r>
              <a:rPr lang="en-US" altLang="en-US" sz="4000" b="1" dirty="0">
                <a:solidFill>
                  <a:srgbClr val="FF0000"/>
                </a:solidFill>
              </a:rPr>
              <a:t>- 5</a:t>
            </a:r>
            <a:r>
              <a:rPr lang="en-US" altLang="en-US" sz="4000" dirty="0"/>
              <a:t>(x</a:t>
            </a:r>
            <a:r>
              <a:rPr lang="en-US" altLang="en-US" sz="4000" baseline="30000" dirty="0"/>
              <a:t>2</a:t>
            </a:r>
            <a:r>
              <a:rPr lang="en-US" altLang="en-US" sz="4000" dirty="0"/>
              <a:t> - 5x + 4)</a:t>
            </a:r>
          </a:p>
          <a:p>
            <a:pPr marL="342900" indent="-342900" eaLnBrk="1" hangingPunct="1"/>
            <a:r>
              <a:rPr lang="en-US" altLang="en-US" sz="4000" dirty="0"/>
              <a:t>2x</a:t>
            </a:r>
            <a:r>
              <a:rPr lang="en-US" altLang="en-US" sz="4000" baseline="30000" dirty="0"/>
              <a:t>3</a:t>
            </a:r>
            <a:r>
              <a:rPr lang="en-US" altLang="en-US" sz="4000" dirty="0"/>
              <a:t> - 10x</a:t>
            </a:r>
            <a:r>
              <a:rPr lang="en-US" altLang="en-US" sz="4000" baseline="30000" dirty="0"/>
              <a:t>2</a:t>
            </a:r>
            <a:r>
              <a:rPr lang="en-US" altLang="en-US" sz="4000" dirty="0"/>
              <a:t> + 8x - 5x</a:t>
            </a:r>
            <a:r>
              <a:rPr lang="en-US" altLang="en-US" sz="4000" baseline="30000" dirty="0"/>
              <a:t>2</a:t>
            </a:r>
            <a:r>
              <a:rPr lang="en-US" altLang="en-US" sz="4000" dirty="0"/>
              <a:t> + 25x - 20</a:t>
            </a:r>
          </a:p>
          <a:p>
            <a:pPr marL="342900" indent="-342900" eaLnBrk="1" hangingPunct="1"/>
            <a:r>
              <a:rPr lang="en-US" altLang="en-US" sz="4000" dirty="0"/>
              <a:t>Group and combine like terms.</a:t>
            </a:r>
          </a:p>
          <a:p>
            <a:pPr marL="342900" indent="-342900" eaLnBrk="1" hangingPunct="1"/>
            <a:r>
              <a:rPr lang="en-US" altLang="en-US" sz="4000" dirty="0"/>
              <a:t>2x</a:t>
            </a:r>
            <a:r>
              <a:rPr lang="en-US" altLang="en-US" sz="4000" baseline="30000" dirty="0"/>
              <a:t>3</a:t>
            </a:r>
            <a:r>
              <a:rPr lang="en-US" altLang="en-US" sz="4000" dirty="0"/>
              <a:t> - 10x</a:t>
            </a:r>
            <a:r>
              <a:rPr lang="en-US" altLang="en-US" sz="4000" baseline="30000" dirty="0"/>
              <a:t>2</a:t>
            </a:r>
            <a:r>
              <a:rPr lang="en-US" altLang="en-US" sz="4000" dirty="0"/>
              <a:t> - 5x</a:t>
            </a:r>
            <a:r>
              <a:rPr lang="en-US" altLang="en-US" sz="4000" baseline="30000" dirty="0"/>
              <a:t>2</a:t>
            </a:r>
            <a:r>
              <a:rPr lang="en-US" altLang="en-US" sz="4000" dirty="0"/>
              <a:t> + 8x + 25x - 20</a:t>
            </a:r>
          </a:p>
          <a:p>
            <a:pPr marL="342900" indent="-342900" eaLnBrk="1" hangingPunct="1"/>
            <a:r>
              <a:rPr lang="en-US" altLang="en-US" sz="4000" b="1" dirty="0">
                <a:solidFill>
                  <a:srgbClr val="FF0000"/>
                </a:solidFill>
              </a:rPr>
              <a:t>2x</a:t>
            </a:r>
            <a:r>
              <a:rPr lang="en-US" altLang="en-US" sz="4000" b="1" baseline="30000" dirty="0">
                <a:solidFill>
                  <a:srgbClr val="FF0000"/>
                </a:solidFill>
              </a:rPr>
              <a:t>3</a:t>
            </a:r>
            <a:r>
              <a:rPr lang="en-US" altLang="en-US" sz="4000" b="1" dirty="0">
                <a:solidFill>
                  <a:srgbClr val="FF0000"/>
                </a:solidFill>
              </a:rPr>
              <a:t> - 15x</a:t>
            </a:r>
            <a:r>
              <a:rPr lang="en-US" altLang="en-US" sz="4000" b="1" baseline="30000" dirty="0">
                <a:solidFill>
                  <a:srgbClr val="FF0000"/>
                </a:solidFill>
              </a:rPr>
              <a:t>2</a:t>
            </a:r>
            <a:r>
              <a:rPr lang="en-US" altLang="en-US" sz="4000" b="1" dirty="0">
                <a:solidFill>
                  <a:srgbClr val="FF0000"/>
                </a:solidFill>
              </a:rPr>
              <a:t> + 33x - 20</a:t>
            </a:r>
          </a:p>
        </p:txBody>
      </p:sp>
    </p:spTree>
    <p:custDataLst>
      <p:tags r:id="rId1"/>
    </p:custData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2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2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2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2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2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2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2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2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2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2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2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2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2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2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2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2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2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2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2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2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2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2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2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2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19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9269" name="Group 69">
            <a:extLst>
              <a:ext uri="{FF2B5EF4-FFF2-40B4-BE49-F238E27FC236}">
                <a16:creationId xmlns="" xmlns:a16="http://schemas.microsoft.com/office/drawing/2014/main" id="{09A7FAA4-C3E0-4270-88FD-16191EBEE4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87098425"/>
              </p:ext>
            </p:extLst>
          </p:nvPr>
        </p:nvGraphicFramePr>
        <p:xfrm>
          <a:off x="1568570" y="2565063"/>
          <a:ext cx="5486400" cy="2930692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96192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marT="3200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</a:rPr>
                        <a:t>x</a:t>
                      </a:r>
                      <a:r>
                        <a:rPr kumimoji="0" lang="en-US" sz="40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</a:rPr>
                        <a:t>2</a:t>
                      </a:r>
                    </a:p>
                  </a:txBody>
                  <a:tcPr marT="3200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</a:rPr>
                        <a:t>-5x</a:t>
                      </a:r>
                    </a:p>
                  </a:txBody>
                  <a:tcPr marT="3200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</a:rPr>
                        <a:t>+4</a:t>
                      </a:r>
                    </a:p>
                  </a:txBody>
                  <a:tcPr marT="3200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6305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</a:rPr>
                        <a:t>2x</a:t>
                      </a:r>
                    </a:p>
                  </a:txBody>
                  <a:tcPr marT="3200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marT="3200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3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marT="3200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3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marT="3200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3F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7997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</a:rPr>
                        <a:t>-5</a:t>
                      </a:r>
                    </a:p>
                  </a:txBody>
                  <a:tcPr marT="3200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marT="3200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3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marT="3200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3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marT="3200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3F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7672" name="Rectangle 2">
            <a:extLst>
              <a:ext uri="{FF2B5EF4-FFF2-40B4-BE49-F238E27FC236}">
                <a16:creationId xmlns="" xmlns:a16="http://schemas.microsoft.com/office/drawing/2014/main" id="{3A6FB8CB-2727-4E64-AF7A-D0F15081341C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609600" y="914400"/>
            <a:ext cx="8001000" cy="1295400"/>
          </a:xfrm>
        </p:spPr>
        <p:txBody>
          <a:bodyPr lIns="90487" tIns="44450" rIns="90487" bIns="4445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3200" dirty="0"/>
              <a:t>5)  Multiply (2x - 5)(x</a:t>
            </a:r>
            <a:r>
              <a:rPr lang="en-US" altLang="en-US" sz="3200" baseline="30000" dirty="0">
                <a:solidFill>
                  <a:schemeClr val="tx1"/>
                </a:solidFill>
              </a:rPr>
              <a:t>2</a:t>
            </a:r>
            <a:r>
              <a:rPr lang="en-US" altLang="en-US" sz="3200" dirty="0"/>
              <a:t> - 5x + 4)</a:t>
            </a:r>
            <a:br>
              <a:rPr lang="en-US" altLang="en-US" sz="3200" dirty="0"/>
            </a:br>
            <a:r>
              <a:rPr lang="en-US" altLang="en-US" sz="3200" dirty="0"/>
              <a:t> </a:t>
            </a:r>
            <a:r>
              <a:rPr lang="en-US" altLang="en-US" sz="3200" dirty="0" smtClean="0"/>
              <a:t>      </a:t>
            </a:r>
            <a:r>
              <a:rPr lang="en-US" altLang="en-US" sz="2800" dirty="0" smtClean="0"/>
              <a:t>You </a:t>
            </a:r>
            <a:r>
              <a:rPr lang="en-US" altLang="en-US" sz="2800" dirty="0"/>
              <a:t>cannot use FOIL because they are not BOTH binomials.  You must use the distributive property or box method.</a:t>
            </a:r>
          </a:p>
        </p:txBody>
      </p:sp>
      <p:sp>
        <p:nvSpPr>
          <p:cNvPr id="179225" name="Text Box 25">
            <a:extLst>
              <a:ext uri="{FF2B5EF4-FFF2-40B4-BE49-F238E27FC236}">
                <a16:creationId xmlns="" xmlns:a16="http://schemas.microsoft.com/office/drawing/2014/main" id="{A7D9773B-8454-4C15-8C23-E554B9B0AE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4409" y="3680606"/>
            <a:ext cx="91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dirty="0"/>
              <a:t>2x</a:t>
            </a:r>
            <a:r>
              <a:rPr lang="en-US" altLang="en-US" sz="4000" baseline="30000" dirty="0"/>
              <a:t>3</a:t>
            </a:r>
          </a:p>
        </p:txBody>
      </p:sp>
      <p:sp>
        <p:nvSpPr>
          <p:cNvPr id="179230" name="Text Box 30">
            <a:extLst>
              <a:ext uri="{FF2B5EF4-FFF2-40B4-BE49-F238E27FC236}">
                <a16:creationId xmlns="" xmlns:a16="http://schemas.microsoft.com/office/drawing/2014/main" id="{ED3B341A-4B2E-4778-A5A7-8010DFE572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6352" y="4689187"/>
            <a:ext cx="1117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dirty="0"/>
              <a:t>-5x</a:t>
            </a:r>
            <a:r>
              <a:rPr lang="en-US" altLang="en-US" sz="4000" baseline="30000" dirty="0"/>
              <a:t>2</a:t>
            </a:r>
          </a:p>
        </p:txBody>
      </p:sp>
      <p:sp>
        <p:nvSpPr>
          <p:cNvPr id="179231" name="Text Box 31">
            <a:extLst>
              <a:ext uri="{FF2B5EF4-FFF2-40B4-BE49-F238E27FC236}">
                <a16:creationId xmlns="" xmlns:a16="http://schemas.microsoft.com/office/drawing/2014/main" id="{818E831A-D02A-446B-AC5B-D9D3EC2216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6211" y="3687390"/>
            <a:ext cx="1320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 sz="3600" dirty="0"/>
              <a:t>-10x</a:t>
            </a:r>
            <a:r>
              <a:rPr lang="en-US" altLang="en-US" sz="3600" baseline="30000" dirty="0"/>
              <a:t>2</a:t>
            </a:r>
          </a:p>
        </p:txBody>
      </p:sp>
      <p:sp>
        <p:nvSpPr>
          <p:cNvPr id="179232" name="Text Box 32">
            <a:extLst>
              <a:ext uri="{FF2B5EF4-FFF2-40B4-BE49-F238E27FC236}">
                <a16:creationId xmlns="" xmlns:a16="http://schemas.microsoft.com/office/drawing/2014/main" id="{40FD3D8A-970F-4EED-8558-503780B51A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6018" y="4689187"/>
            <a:ext cx="1295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 sz="3600" dirty="0"/>
              <a:t>+25x</a:t>
            </a:r>
            <a:endParaRPr lang="en-US" altLang="en-US" sz="3600" baseline="30000" dirty="0"/>
          </a:p>
        </p:txBody>
      </p:sp>
      <p:sp>
        <p:nvSpPr>
          <p:cNvPr id="179270" name="Text Box 70">
            <a:extLst>
              <a:ext uri="{FF2B5EF4-FFF2-40B4-BE49-F238E27FC236}">
                <a16:creationId xmlns="" xmlns:a16="http://schemas.microsoft.com/office/drawing/2014/main" id="{2754AED7-EF3E-44CB-A1FD-24B3A862E3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1008" y="3680606"/>
            <a:ext cx="1117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dirty="0"/>
              <a:t>+8x</a:t>
            </a:r>
            <a:endParaRPr lang="en-US" altLang="en-US" sz="4000" baseline="30000" dirty="0"/>
          </a:p>
        </p:txBody>
      </p:sp>
      <p:sp>
        <p:nvSpPr>
          <p:cNvPr id="179271" name="Text Box 71">
            <a:extLst>
              <a:ext uri="{FF2B5EF4-FFF2-40B4-BE49-F238E27FC236}">
                <a16:creationId xmlns="" xmlns:a16="http://schemas.microsoft.com/office/drawing/2014/main" id="{BBB197ED-69B9-487A-9833-AE6FD20D7C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1008" y="4633843"/>
            <a:ext cx="965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dirty="0"/>
              <a:t>-20</a:t>
            </a:r>
            <a:endParaRPr lang="en-US" altLang="en-US" sz="4000" baseline="30000" dirty="0"/>
          </a:p>
        </p:txBody>
      </p:sp>
      <p:sp>
        <p:nvSpPr>
          <p:cNvPr id="179278" name="Text Box 78">
            <a:extLst>
              <a:ext uri="{FF2B5EF4-FFF2-40B4-BE49-F238E27FC236}">
                <a16:creationId xmlns="" xmlns:a16="http://schemas.microsoft.com/office/drawing/2014/main" id="{160C2DF0-8044-432F-85A8-168072CBCD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632" y="5495755"/>
            <a:ext cx="77882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dirty="0"/>
              <a:t>Almost done!</a:t>
            </a:r>
          </a:p>
          <a:p>
            <a:pPr algn="ctr" eaLnBrk="1" hangingPunct="1"/>
            <a:r>
              <a:rPr lang="en-US" altLang="en-US" dirty="0"/>
              <a:t>Go to the next slide!</a:t>
            </a:r>
          </a:p>
        </p:txBody>
      </p:sp>
    </p:spTree>
    <p:custDataLst>
      <p:tags r:id="rId1"/>
    </p:custData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25" grpId="0"/>
      <p:bldP spid="179230" grpId="0"/>
      <p:bldP spid="179231" grpId="0"/>
      <p:bldP spid="179232" grpId="0"/>
      <p:bldP spid="179270" grpId="0"/>
      <p:bldP spid="179271" grpId="0"/>
      <p:bldP spid="17927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1250" name="Group 2">
            <a:extLst>
              <a:ext uri="{FF2B5EF4-FFF2-40B4-BE49-F238E27FC236}">
                <a16:creationId xmlns="" xmlns:a16="http://schemas.microsoft.com/office/drawing/2014/main" id="{BE5AA49C-97FE-46BE-8ADC-DFBD77549D4A}"/>
              </a:ext>
            </a:extLst>
          </p:cNvPr>
          <p:cNvGraphicFramePr>
            <a:graphicFrameLocks noGrp="1"/>
          </p:cNvGraphicFramePr>
          <p:nvPr/>
        </p:nvGraphicFramePr>
        <p:xfrm>
          <a:off x="1524000" y="1397000"/>
          <a:ext cx="6096000" cy="4089401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3541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marT="3200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</a:rPr>
                        <a:t>x</a:t>
                      </a:r>
                      <a:r>
                        <a:rPr kumimoji="0" lang="en-US" sz="4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</a:rPr>
                        <a:t>2</a:t>
                      </a:r>
                    </a:p>
                  </a:txBody>
                  <a:tcPr marT="3200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</a:rPr>
                        <a:t>-5x</a:t>
                      </a:r>
                    </a:p>
                  </a:txBody>
                  <a:tcPr marT="3200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</a:rPr>
                        <a:t>+4</a:t>
                      </a:r>
                    </a:p>
                  </a:txBody>
                  <a:tcPr marT="3200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355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</a:rPr>
                        <a:t>2x</a:t>
                      </a:r>
                    </a:p>
                  </a:txBody>
                  <a:tcPr marT="3200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marT="3200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3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marT="3200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3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marT="3200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3F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3795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</a:rPr>
                        <a:t>-5</a:t>
                      </a:r>
                    </a:p>
                  </a:txBody>
                  <a:tcPr marT="3200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marT="3200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3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marT="3200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3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marT="3200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3F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8696" name="Rectangle 24">
            <a:extLst>
              <a:ext uri="{FF2B5EF4-FFF2-40B4-BE49-F238E27FC236}">
                <a16:creationId xmlns="" xmlns:a16="http://schemas.microsoft.com/office/drawing/2014/main" id="{F597CD54-32C3-4CFF-B6F6-386E6B76F26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228600"/>
            <a:ext cx="9144000" cy="1143000"/>
          </a:xfrm>
        </p:spPr>
        <p:txBody>
          <a:bodyPr lIns="90487" tIns="44450" rIns="90487" bIns="4445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3600"/>
              <a:t>5)  Multiply (2x - 5)(x</a:t>
            </a:r>
            <a:r>
              <a:rPr lang="en-US" altLang="en-US" sz="3600" baseline="30000">
                <a:solidFill>
                  <a:schemeClr val="tx1"/>
                </a:solidFill>
              </a:rPr>
              <a:t>2</a:t>
            </a:r>
            <a:r>
              <a:rPr lang="en-US" altLang="en-US" sz="3600"/>
              <a:t> - 5x + 4)</a:t>
            </a:r>
            <a:br>
              <a:rPr lang="en-US" altLang="en-US" sz="3600"/>
            </a:br>
            <a:r>
              <a:rPr lang="en-US" altLang="en-US" sz="3600"/>
              <a:t> </a:t>
            </a:r>
            <a:r>
              <a:rPr lang="en-US" altLang="en-US" sz="3200"/>
              <a:t>Combine like terms!</a:t>
            </a:r>
          </a:p>
        </p:txBody>
      </p:sp>
      <p:sp>
        <p:nvSpPr>
          <p:cNvPr id="29721" name="Text Box 25">
            <a:extLst>
              <a:ext uri="{FF2B5EF4-FFF2-40B4-BE49-F238E27FC236}">
                <a16:creationId xmlns="" xmlns:a16="http://schemas.microsoft.com/office/drawing/2014/main" id="{4F62298B-BE6F-4EE2-B68E-782919DE5F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3017838"/>
            <a:ext cx="91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/>
              <a:t>2x</a:t>
            </a:r>
            <a:r>
              <a:rPr lang="en-US" altLang="en-US" sz="4000" baseline="30000"/>
              <a:t>3</a:t>
            </a:r>
          </a:p>
        </p:txBody>
      </p:sp>
      <p:grpSp>
        <p:nvGrpSpPr>
          <p:cNvPr id="2" name="Group 26">
            <a:extLst>
              <a:ext uri="{FF2B5EF4-FFF2-40B4-BE49-F238E27FC236}">
                <a16:creationId xmlns="" xmlns:a16="http://schemas.microsoft.com/office/drawing/2014/main" id="{57FD0C72-F178-42C5-94D7-902D2EBDE5E1}"/>
              </a:ext>
            </a:extLst>
          </p:cNvPr>
          <p:cNvGrpSpPr>
            <a:grpSpLocks/>
          </p:cNvGrpSpPr>
          <p:nvPr/>
        </p:nvGrpSpPr>
        <p:grpSpPr bwMode="auto">
          <a:xfrm>
            <a:off x="3048000" y="2743200"/>
            <a:ext cx="3048000" cy="2743200"/>
            <a:chOff x="3888" y="2112"/>
            <a:chExt cx="1584" cy="1728"/>
          </a:xfrm>
        </p:grpSpPr>
        <p:sp>
          <p:nvSpPr>
            <p:cNvPr id="29733" name="Oval 27">
              <a:extLst>
                <a:ext uri="{FF2B5EF4-FFF2-40B4-BE49-F238E27FC236}">
                  <a16:creationId xmlns="" xmlns:a16="http://schemas.microsoft.com/office/drawing/2014/main" id="{9AD8E496-8C99-4ECD-84A3-93BF097E04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8" y="2976"/>
              <a:ext cx="768" cy="864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734" name="Oval 28">
              <a:extLst>
                <a:ext uri="{FF2B5EF4-FFF2-40B4-BE49-F238E27FC236}">
                  <a16:creationId xmlns="" xmlns:a16="http://schemas.microsoft.com/office/drawing/2014/main" id="{459630FD-7CC1-4781-9A9B-E01919F103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112"/>
              <a:ext cx="768" cy="864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735" name="Rectangle 29">
              <a:extLst>
                <a:ext uri="{FF2B5EF4-FFF2-40B4-BE49-F238E27FC236}">
                  <a16:creationId xmlns="" xmlns:a16="http://schemas.microsoft.com/office/drawing/2014/main" id="{4B38C269-1499-401E-8B7F-A99CB3D738B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667678">
              <a:off x="4032" y="2715"/>
              <a:ext cx="1322" cy="499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29723" name="Text Box 30">
            <a:extLst>
              <a:ext uri="{FF2B5EF4-FFF2-40B4-BE49-F238E27FC236}">
                <a16:creationId xmlns="" xmlns:a16="http://schemas.microsoft.com/office/drawing/2014/main" id="{9B3662FA-E577-4A0F-B5CA-886EB160CE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4389438"/>
            <a:ext cx="1117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dirty="0"/>
              <a:t>-5x</a:t>
            </a:r>
            <a:r>
              <a:rPr lang="en-US" altLang="en-US" sz="4000" baseline="30000" dirty="0"/>
              <a:t>2</a:t>
            </a:r>
          </a:p>
        </p:txBody>
      </p:sp>
      <p:sp>
        <p:nvSpPr>
          <p:cNvPr id="29724" name="Text Box 31">
            <a:extLst>
              <a:ext uri="{FF2B5EF4-FFF2-40B4-BE49-F238E27FC236}">
                <a16:creationId xmlns="" xmlns:a16="http://schemas.microsoft.com/office/drawing/2014/main" id="{BF8083D7-7E7B-4574-B297-CF643BB01F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9000" y="3017838"/>
            <a:ext cx="1320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 sz="3600" dirty="0"/>
              <a:t>-10x</a:t>
            </a:r>
            <a:r>
              <a:rPr lang="en-US" altLang="en-US" sz="3600" baseline="30000" dirty="0"/>
              <a:t>2</a:t>
            </a:r>
          </a:p>
        </p:txBody>
      </p:sp>
      <p:grpSp>
        <p:nvGrpSpPr>
          <p:cNvPr id="3" name="Group 32">
            <a:extLst>
              <a:ext uri="{FF2B5EF4-FFF2-40B4-BE49-F238E27FC236}">
                <a16:creationId xmlns="" xmlns:a16="http://schemas.microsoft.com/office/drawing/2014/main" id="{030B8BE4-6D98-41AC-8984-94A43055DFA2}"/>
              </a:ext>
            </a:extLst>
          </p:cNvPr>
          <p:cNvGrpSpPr>
            <a:grpSpLocks/>
          </p:cNvGrpSpPr>
          <p:nvPr/>
        </p:nvGrpSpPr>
        <p:grpSpPr bwMode="auto">
          <a:xfrm>
            <a:off x="4572000" y="2743200"/>
            <a:ext cx="3048000" cy="2743200"/>
            <a:chOff x="3888" y="2112"/>
            <a:chExt cx="1584" cy="1728"/>
          </a:xfrm>
        </p:grpSpPr>
        <p:sp>
          <p:nvSpPr>
            <p:cNvPr id="29730" name="Oval 33">
              <a:extLst>
                <a:ext uri="{FF2B5EF4-FFF2-40B4-BE49-F238E27FC236}">
                  <a16:creationId xmlns="" xmlns:a16="http://schemas.microsoft.com/office/drawing/2014/main" id="{F83368C0-C064-43C8-9BAE-7CF856B192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8" y="2976"/>
              <a:ext cx="768" cy="86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731" name="Oval 34">
              <a:extLst>
                <a:ext uri="{FF2B5EF4-FFF2-40B4-BE49-F238E27FC236}">
                  <a16:creationId xmlns="" xmlns:a16="http://schemas.microsoft.com/office/drawing/2014/main" id="{B8E5A235-3C08-49B6-B6C1-B8D60E57A9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112"/>
              <a:ext cx="768" cy="86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732" name="Rectangle 35">
              <a:extLst>
                <a:ext uri="{FF2B5EF4-FFF2-40B4-BE49-F238E27FC236}">
                  <a16:creationId xmlns="" xmlns:a16="http://schemas.microsoft.com/office/drawing/2014/main" id="{AD006CF6-15FB-44DC-AE9A-898F952A15A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667678">
              <a:off x="4032" y="2715"/>
              <a:ext cx="1322" cy="49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29726" name="Text Box 36">
            <a:extLst>
              <a:ext uri="{FF2B5EF4-FFF2-40B4-BE49-F238E27FC236}">
                <a16:creationId xmlns="" xmlns:a16="http://schemas.microsoft.com/office/drawing/2014/main" id="{6C45A960-D14A-422F-9DC3-B3EA5749FA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4389438"/>
            <a:ext cx="1295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 sz="3600" dirty="0"/>
              <a:t>+25x</a:t>
            </a:r>
            <a:endParaRPr lang="en-US" altLang="en-US" sz="3600" baseline="30000" dirty="0"/>
          </a:p>
        </p:txBody>
      </p:sp>
      <p:sp>
        <p:nvSpPr>
          <p:cNvPr id="29727" name="Text Box 41">
            <a:extLst>
              <a:ext uri="{FF2B5EF4-FFF2-40B4-BE49-F238E27FC236}">
                <a16:creationId xmlns="" xmlns:a16="http://schemas.microsoft.com/office/drawing/2014/main" id="{96153DA2-DAD6-4E39-998A-2043627882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6200" y="3017838"/>
            <a:ext cx="1117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/>
              <a:t>+8x</a:t>
            </a:r>
            <a:endParaRPr lang="en-US" altLang="en-US" sz="4000" baseline="30000"/>
          </a:p>
        </p:txBody>
      </p:sp>
      <p:sp>
        <p:nvSpPr>
          <p:cNvPr id="29728" name="Text Box 42">
            <a:extLst>
              <a:ext uri="{FF2B5EF4-FFF2-40B4-BE49-F238E27FC236}">
                <a16:creationId xmlns="" xmlns:a16="http://schemas.microsoft.com/office/drawing/2014/main" id="{C4FAF41D-9F9E-4C3C-A7A8-D0BE6D10BA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2400" y="4389438"/>
            <a:ext cx="965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/>
              <a:t>-20</a:t>
            </a:r>
            <a:endParaRPr lang="en-US" altLang="en-US" sz="4000" baseline="30000"/>
          </a:p>
        </p:txBody>
      </p:sp>
      <p:sp>
        <p:nvSpPr>
          <p:cNvPr id="181293" name="Text Box 45">
            <a:extLst>
              <a:ext uri="{FF2B5EF4-FFF2-40B4-BE49-F238E27FC236}">
                <a16:creationId xmlns="" xmlns:a16="http://schemas.microsoft.com/office/drawing/2014/main" id="{1FA6B1B5-A378-44E6-946D-3C68F6AB93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5775325"/>
            <a:ext cx="508184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dirty="0">
                <a:solidFill>
                  <a:srgbClr val="0070C0"/>
                </a:solidFill>
              </a:rPr>
              <a:t>2x</a:t>
            </a:r>
            <a:r>
              <a:rPr lang="en-US" altLang="en-US" sz="4000" baseline="30000" dirty="0">
                <a:solidFill>
                  <a:srgbClr val="0070C0"/>
                </a:solidFill>
              </a:rPr>
              <a:t>3</a:t>
            </a:r>
            <a:r>
              <a:rPr lang="en-US" altLang="en-US" sz="4000" dirty="0">
                <a:solidFill>
                  <a:srgbClr val="0070C0"/>
                </a:solidFill>
              </a:rPr>
              <a:t> – 15x</a:t>
            </a:r>
            <a:r>
              <a:rPr lang="en-US" altLang="en-US" sz="4000" baseline="30000" dirty="0">
                <a:solidFill>
                  <a:srgbClr val="0070C0"/>
                </a:solidFill>
              </a:rPr>
              <a:t>2</a:t>
            </a:r>
            <a:r>
              <a:rPr lang="en-US" altLang="en-US" sz="4000" dirty="0">
                <a:solidFill>
                  <a:srgbClr val="0070C0"/>
                </a:solidFill>
              </a:rPr>
              <a:t> + 33x - 20</a:t>
            </a:r>
          </a:p>
        </p:txBody>
      </p:sp>
    </p:spTree>
    <p:custDataLst>
      <p:tags r:id="rId1"/>
    </p:custData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9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="" xmlns:a16="http://schemas.microsoft.com/office/drawing/2014/main" id="{547DAE35-9DFD-45C1-82C2-9389361902C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990600"/>
            <a:ext cx="7772400" cy="9144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000" dirty="0">
                <a:solidFill>
                  <a:srgbClr val="7030A0"/>
                </a:solidFill>
              </a:rPr>
              <a:t>Dividing Polynomials</a:t>
            </a:r>
            <a:r>
              <a:rPr lang="en-US" sz="4000" dirty="0">
                <a:solidFill>
                  <a:srgbClr val="7030A0"/>
                </a:solidFill>
              </a:rPr>
              <a:t> </a:t>
            </a:r>
            <a:r>
              <a:rPr lang="en-US" sz="4000" dirty="0"/>
              <a:t/>
            </a:r>
            <a:br>
              <a:rPr lang="en-US" sz="4000" dirty="0"/>
            </a:br>
            <a:endParaRPr lang="en-US" dirty="0"/>
          </a:p>
        </p:txBody>
      </p:sp>
      <p:sp>
        <p:nvSpPr>
          <p:cNvPr id="30723" name="Rectangle 4">
            <a:extLst>
              <a:ext uri="{FF2B5EF4-FFF2-40B4-BE49-F238E27FC236}">
                <a16:creationId xmlns="" xmlns:a16="http://schemas.microsoft.com/office/drawing/2014/main" id="{2ABEAAC3-61E6-4BA5-B522-0EFE8C02A5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1752600"/>
            <a:ext cx="73152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able to divide monomial with monomial.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able to divide monomial and binomial with multinomial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able to determine the factor of the polynomial</a:t>
            </a:r>
            <a:r>
              <a:rPr lang="en-US" altLang="en-US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 descr="Rectangle: Click to edit Master text styles&#10;Second level&#10;Third level&#10;Fourth level&#10;Fifth level">
            <a:extLst>
              <a:ext uri="{FF2B5EF4-FFF2-40B4-BE49-F238E27FC236}">
                <a16:creationId xmlns="" xmlns:a16="http://schemas.microsoft.com/office/drawing/2014/main" id="{09037040-9554-449D-BED7-BFFC7412222D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609600" y="1295400"/>
            <a:ext cx="7848600" cy="4876800"/>
          </a:xfrm>
        </p:spPr>
        <p:txBody>
          <a:bodyPr>
            <a:normAutofit lnSpcReduction="10000"/>
          </a:bodyPr>
          <a:lstStyle/>
          <a:p>
            <a:pPr marL="548640" indent="-411480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400" b="1" dirty="0"/>
              <a:t>Arrange the terms</a:t>
            </a:r>
            <a:r>
              <a:rPr lang="en-US" sz="2400" dirty="0"/>
              <a:t> of both the dividend and the divisor in descending powers of any variable.</a:t>
            </a:r>
          </a:p>
          <a:p>
            <a:pPr marL="548640" indent="-411480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400" b="1" dirty="0"/>
              <a:t>Divide</a:t>
            </a:r>
            <a:r>
              <a:rPr lang="en-US" sz="2400" dirty="0"/>
              <a:t> the first term in the dividend by the first term in the divisor. The result is the first term of the quotient.</a:t>
            </a:r>
          </a:p>
          <a:p>
            <a:pPr marL="548640" indent="-411480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400" b="1" dirty="0"/>
              <a:t>Multiply</a:t>
            </a:r>
            <a:r>
              <a:rPr lang="en-US" sz="2400" dirty="0"/>
              <a:t> every term in the divisor by the first term in the quotient. Write the resulting product beneath the dividend with like terms lined up.</a:t>
            </a:r>
          </a:p>
          <a:p>
            <a:pPr marL="548640" indent="-411480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400" b="1" dirty="0"/>
              <a:t>Subtract</a:t>
            </a:r>
            <a:r>
              <a:rPr lang="en-US" sz="2400" dirty="0"/>
              <a:t> the product from the dividend.</a:t>
            </a:r>
          </a:p>
          <a:p>
            <a:pPr marL="548640" indent="-411480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400" b="1" dirty="0"/>
              <a:t>Bring down</a:t>
            </a:r>
            <a:r>
              <a:rPr lang="en-US" sz="2400" dirty="0"/>
              <a:t> the ne</a:t>
            </a:r>
            <a:r>
              <a:rPr lang="en-US" sz="2400" b="1" i="1" dirty="0"/>
              <a:t>x</a:t>
            </a:r>
            <a:r>
              <a:rPr lang="en-US" sz="2400" dirty="0"/>
              <a:t>t term in the original dividend and write it ne</a:t>
            </a:r>
            <a:r>
              <a:rPr lang="en-US" sz="2400" b="1" i="1" dirty="0"/>
              <a:t>x</a:t>
            </a:r>
            <a:r>
              <a:rPr lang="en-US" sz="2400" dirty="0"/>
              <a:t>t to the remainder to form a new dividend.</a:t>
            </a:r>
          </a:p>
          <a:p>
            <a:pPr marL="548640" indent="-411480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400" dirty="0"/>
              <a:t>Use this new e</a:t>
            </a:r>
            <a:r>
              <a:rPr lang="en-US" sz="2400" b="1" i="1" dirty="0"/>
              <a:t>x</a:t>
            </a:r>
            <a:r>
              <a:rPr lang="en-US" sz="2400" dirty="0"/>
              <a:t>pression as the dividend and repeat this process until the remainder can no longer be divided. This will occur when the degree of the remainder (the highest e</a:t>
            </a:r>
            <a:r>
              <a:rPr lang="en-US" sz="2400" b="1" i="1" dirty="0"/>
              <a:t>x</a:t>
            </a:r>
            <a:r>
              <a:rPr lang="en-US" sz="2400" dirty="0"/>
              <a:t>ponent on a variable in the remainder) is less than the degree of the divisor.</a:t>
            </a:r>
            <a:r>
              <a:rPr lang="en-US" sz="2000" dirty="0"/>
              <a:t> </a:t>
            </a:r>
            <a:endParaRPr lang="en-US" dirty="0"/>
          </a:p>
        </p:txBody>
      </p:sp>
      <p:sp>
        <p:nvSpPr>
          <p:cNvPr id="30722" name="Rectangle 2">
            <a:extLst>
              <a:ext uri="{FF2B5EF4-FFF2-40B4-BE49-F238E27FC236}">
                <a16:creationId xmlns="" xmlns:a16="http://schemas.microsoft.com/office/drawing/2014/main" id="{262DB4CC-2DCF-4245-9FF8-D96F7BC1365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77724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Long Division of Polynomials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="" xmlns:a16="http://schemas.microsoft.com/office/drawing/2014/main" id="{6FD662BB-39B6-4449-A031-F0C3D482D7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533400"/>
            <a:ext cx="80772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3211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="" xmlns:a16="http://schemas.microsoft.com/office/drawing/2014/main" id="{5E72DAF6-D4CF-49B9-BA5A-0366BA2F307C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533400"/>
            <a:ext cx="7772400" cy="584200"/>
          </a:xfrm>
        </p:spPr>
        <p:txBody>
          <a:bodyPr lIns="92075" tIns="46038" rIns="92075" bIns="46038" anchor="t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Text Example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32771" name="Rectangle 3">
            <a:extLst>
              <a:ext uri="{FF2B5EF4-FFF2-40B4-BE49-F238E27FC236}">
                <a16:creationId xmlns="" xmlns:a16="http://schemas.microsoft.com/office/drawing/2014/main" id="{C0B784B7-58A3-42DD-A698-443BC91318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350" y="1202530"/>
            <a:ext cx="58705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latin typeface="Times New Roman" panose="02020603050405020304" pitchFamily="18" charset="0"/>
              </a:rPr>
              <a:t>Divide 4 – 5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x</a:t>
            </a:r>
            <a:r>
              <a:rPr lang="en-US" altLang="en-US" sz="2800" dirty="0">
                <a:latin typeface="Times New Roman" panose="02020603050405020304" pitchFamily="18" charset="0"/>
              </a:rPr>
              <a:t> – 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x</a:t>
            </a:r>
            <a:r>
              <a:rPr lang="en-US" altLang="en-US" sz="2800" baseline="30000" dirty="0">
                <a:latin typeface="Times New Roman" panose="02020603050405020304" pitchFamily="18" charset="0"/>
              </a:rPr>
              <a:t>2</a:t>
            </a:r>
            <a:r>
              <a:rPr lang="en-US" altLang="en-US" sz="2800" dirty="0">
                <a:latin typeface="Times New Roman" panose="02020603050405020304" pitchFamily="18" charset="0"/>
              </a:rPr>
              <a:t> + 6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x</a:t>
            </a:r>
            <a:r>
              <a:rPr lang="en-US" altLang="en-US" sz="2800" baseline="30000" dirty="0">
                <a:latin typeface="Times New Roman" panose="02020603050405020304" pitchFamily="18" charset="0"/>
              </a:rPr>
              <a:t>3</a:t>
            </a:r>
            <a:r>
              <a:rPr lang="en-US" altLang="en-US" sz="2800" dirty="0">
                <a:latin typeface="Times New Roman" panose="02020603050405020304" pitchFamily="18" charset="0"/>
              </a:rPr>
              <a:t>   by   3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x</a:t>
            </a:r>
            <a:r>
              <a:rPr lang="en-US" altLang="en-US" sz="2800" dirty="0">
                <a:latin typeface="Times New Roman" panose="02020603050405020304" pitchFamily="18" charset="0"/>
              </a:rPr>
              <a:t> – 2.</a:t>
            </a:r>
          </a:p>
        </p:txBody>
      </p:sp>
      <p:grpSp>
        <p:nvGrpSpPr>
          <p:cNvPr id="2" name="Group 4">
            <a:extLst>
              <a:ext uri="{FF2B5EF4-FFF2-40B4-BE49-F238E27FC236}">
                <a16:creationId xmlns="" xmlns:a16="http://schemas.microsoft.com/office/drawing/2014/main" id="{D3439DCC-DE12-472B-A7AF-98C4C11D48D4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1743075"/>
            <a:ext cx="7908925" cy="1620838"/>
            <a:chOff x="385" y="1437"/>
            <a:chExt cx="4982" cy="1021"/>
          </a:xfrm>
        </p:grpSpPr>
        <p:sp>
          <p:nvSpPr>
            <p:cNvPr id="32838" name="Rectangle 5">
              <a:extLst>
                <a:ext uri="{FF2B5EF4-FFF2-40B4-BE49-F238E27FC236}">
                  <a16:creationId xmlns="" xmlns:a16="http://schemas.microsoft.com/office/drawing/2014/main" id="{1B5C9AA2-21EC-45AB-A630-D2F5EA77F9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" y="1437"/>
              <a:ext cx="4982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2075" tIns="46038" rIns="92075" bIns="46038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20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Solution</a:t>
              </a:r>
              <a:r>
                <a:rPr lang="en-US" altLang="en-US" sz="2000" dirty="0">
                  <a:latin typeface="Times New Roman" panose="02020603050405020304" pitchFamily="18" charset="0"/>
                </a:rPr>
                <a:t>	    We begin by writing the divisor and dividend in descending powers of </a:t>
              </a:r>
              <a:r>
                <a:rPr lang="en-US" altLang="en-US" sz="2000" b="1" i="1" dirty="0">
                  <a:latin typeface="Times New Roman" panose="02020603050405020304" pitchFamily="18" charset="0"/>
                </a:rPr>
                <a:t>x</a:t>
              </a:r>
              <a:r>
                <a:rPr lang="en-US" altLang="en-US" sz="2000" dirty="0">
                  <a:latin typeface="Times New Roman" panose="02020603050405020304" pitchFamily="18" charset="0"/>
                </a:rPr>
                <a:t>. Next, we consider how many times 3x divides into 6x</a:t>
              </a:r>
              <a:r>
                <a:rPr lang="en-US" altLang="en-US" sz="2000" baseline="30000" dirty="0">
                  <a:latin typeface="Times New Roman" panose="02020603050405020304" pitchFamily="18" charset="0"/>
                </a:rPr>
                <a:t>3</a:t>
              </a:r>
              <a:r>
                <a:rPr lang="en-US" altLang="en-US" sz="2000" dirty="0">
                  <a:latin typeface="Times New Roman" panose="02020603050405020304" pitchFamily="18" charset="0"/>
                </a:rPr>
                <a:t>.</a:t>
              </a:r>
            </a:p>
          </p:txBody>
        </p:sp>
        <p:grpSp>
          <p:nvGrpSpPr>
            <p:cNvPr id="32839" name="Group 6">
              <a:extLst>
                <a:ext uri="{FF2B5EF4-FFF2-40B4-BE49-F238E27FC236}">
                  <a16:creationId xmlns="" xmlns:a16="http://schemas.microsoft.com/office/drawing/2014/main" id="{470A89C8-B2C6-43C9-8ED5-2B776189CB9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6" y="2298"/>
              <a:ext cx="1867" cy="160"/>
              <a:chOff x="746" y="2298"/>
              <a:chExt cx="1867" cy="160"/>
            </a:xfrm>
          </p:grpSpPr>
          <p:sp>
            <p:nvSpPr>
              <p:cNvPr id="32840" name="Rectangle 7">
                <a:extLst>
                  <a:ext uri="{FF2B5EF4-FFF2-40B4-BE49-F238E27FC236}">
                    <a16:creationId xmlns="" xmlns:a16="http://schemas.microsoft.com/office/drawing/2014/main" id="{0D2366FF-EBAE-4815-BF11-6CE7196418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6" y="2299"/>
                <a:ext cx="366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r>
                  <a:rPr lang="en-US" altLang="en-US" sz="1600">
                    <a:latin typeface="Times New Roman" panose="02020603050405020304" pitchFamily="18" charset="0"/>
                  </a:rPr>
                  <a:t>3</a:t>
                </a:r>
                <a:r>
                  <a:rPr lang="en-US" altLang="en-US" sz="1600" b="1" i="1">
                    <a:latin typeface="Times New Roman" panose="02020603050405020304" pitchFamily="18" charset="0"/>
                  </a:rPr>
                  <a:t>x</a:t>
                </a:r>
                <a:r>
                  <a:rPr lang="en-US" altLang="en-US" sz="1600">
                    <a:latin typeface="Times New Roman" panose="02020603050405020304" pitchFamily="18" charset="0"/>
                  </a:rPr>
                  <a:t> – 2</a:t>
                </a:r>
              </a:p>
            </p:txBody>
          </p:sp>
          <p:sp>
            <p:nvSpPr>
              <p:cNvPr id="32841" name="Rectangle 8">
                <a:extLst>
                  <a:ext uri="{FF2B5EF4-FFF2-40B4-BE49-F238E27FC236}">
                    <a16:creationId xmlns="" xmlns:a16="http://schemas.microsoft.com/office/drawing/2014/main" id="{E99AC44A-26F6-45BE-941B-FDE4CCDB53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1" y="2304"/>
                <a:ext cx="1191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r>
                  <a:rPr lang="en-US" altLang="en-US" sz="1600">
                    <a:latin typeface="Times New Roman" panose="02020603050405020304" pitchFamily="18" charset="0"/>
                  </a:rPr>
                  <a:t>6</a:t>
                </a:r>
                <a:r>
                  <a:rPr lang="en-US" altLang="en-US" sz="1600" b="1" i="1">
                    <a:latin typeface="Times New Roman" panose="02020603050405020304" pitchFamily="18" charset="0"/>
                  </a:rPr>
                  <a:t>x</a:t>
                </a:r>
                <a:r>
                  <a:rPr lang="en-US" altLang="en-US" sz="1600" baseline="30000">
                    <a:latin typeface="Times New Roman" panose="02020603050405020304" pitchFamily="18" charset="0"/>
                  </a:rPr>
                  <a:t>3</a:t>
                </a:r>
                <a:r>
                  <a:rPr lang="en-US" altLang="en-US" sz="1600">
                    <a:latin typeface="Times New Roman" panose="02020603050405020304" pitchFamily="18" charset="0"/>
                  </a:rPr>
                  <a:t> –    </a:t>
                </a:r>
                <a:r>
                  <a:rPr lang="en-US" altLang="en-US" sz="1600" b="1" i="1">
                    <a:latin typeface="Times New Roman" panose="02020603050405020304" pitchFamily="18" charset="0"/>
                  </a:rPr>
                  <a:t>x</a:t>
                </a:r>
                <a:r>
                  <a:rPr lang="en-US" altLang="en-US" sz="1600" baseline="30000">
                    <a:latin typeface="Times New Roman" panose="02020603050405020304" pitchFamily="18" charset="0"/>
                  </a:rPr>
                  <a:t>2</a:t>
                </a:r>
                <a:r>
                  <a:rPr lang="en-US" altLang="en-US" sz="1600">
                    <a:latin typeface="Times New Roman" panose="02020603050405020304" pitchFamily="18" charset="0"/>
                  </a:rPr>
                  <a:t>  –  5</a:t>
                </a:r>
                <a:r>
                  <a:rPr lang="en-US" altLang="en-US" sz="1600" b="1" i="1">
                    <a:latin typeface="Times New Roman" panose="02020603050405020304" pitchFamily="18" charset="0"/>
                  </a:rPr>
                  <a:t>x</a:t>
                </a:r>
                <a:r>
                  <a:rPr lang="en-US" altLang="en-US" sz="1600">
                    <a:latin typeface="Times New Roman" panose="02020603050405020304" pitchFamily="18" charset="0"/>
                  </a:rPr>
                  <a:t>  +  4</a:t>
                </a:r>
              </a:p>
            </p:txBody>
          </p:sp>
          <p:sp>
            <p:nvSpPr>
              <p:cNvPr id="32842" name="Freeform 9">
                <a:extLst>
                  <a:ext uri="{FF2B5EF4-FFF2-40B4-BE49-F238E27FC236}">
                    <a16:creationId xmlns="" xmlns:a16="http://schemas.microsoft.com/office/drawing/2014/main" id="{88FD1375-2ABE-4585-81CD-2F71600813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9" y="2299"/>
                <a:ext cx="37" cy="140"/>
              </a:xfrm>
              <a:custGeom>
                <a:avLst/>
                <a:gdLst>
                  <a:gd name="T0" fmla="*/ 6 w 37"/>
                  <a:gd name="T1" fmla="*/ 139 h 140"/>
                  <a:gd name="T2" fmla="*/ 7 w 37"/>
                  <a:gd name="T3" fmla="*/ 138 h 140"/>
                  <a:gd name="T4" fmla="*/ 7 w 37"/>
                  <a:gd name="T5" fmla="*/ 137 h 140"/>
                  <a:gd name="T6" fmla="*/ 8 w 37"/>
                  <a:gd name="T7" fmla="*/ 135 h 140"/>
                  <a:gd name="T8" fmla="*/ 9 w 37"/>
                  <a:gd name="T9" fmla="*/ 134 h 140"/>
                  <a:gd name="T10" fmla="*/ 10 w 37"/>
                  <a:gd name="T11" fmla="*/ 132 h 140"/>
                  <a:gd name="T12" fmla="*/ 11 w 37"/>
                  <a:gd name="T13" fmla="*/ 130 h 140"/>
                  <a:gd name="T14" fmla="*/ 12 w 37"/>
                  <a:gd name="T15" fmla="*/ 128 h 140"/>
                  <a:gd name="T16" fmla="*/ 13 w 37"/>
                  <a:gd name="T17" fmla="*/ 126 h 140"/>
                  <a:gd name="T18" fmla="*/ 15 w 37"/>
                  <a:gd name="T19" fmla="*/ 122 h 140"/>
                  <a:gd name="T20" fmla="*/ 18 w 37"/>
                  <a:gd name="T21" fmla="*/ 117 h 140"/>
                  <a:gd name="T22" fmla="*/ 21 w 37"/>
                  <a:gd name="T23" fmla="*/ 112 h 140"/>
                  <a:gd name="T24" fmla="*/ 23 w 37"/>
                  <a:gd name="T25" fmla="*/ 107 h 140"/>
                  <a:gd name="T26" fmla="*/ 26 w 37"/>
                  <a:gd name="T27" fmla="*/ 102 h 140"/>
                  <a:gd name="T28" fmla="*/ 28 w 37"/>
                  <a:gd name="T29" fmla="*/ 97 h 140"/>
                  <a:gd name="T30" fmla="*/ 29 w 37"/>
                  <a:gd name="T31" fmla="*/ 94 h 140"/>
                  <a:gd name="T32" fmla="*/ 31 w 37"/>
                  <a:gd name="T33" fmla="*/ 91 h 140"/>
                  <a:gd name="T34" fmla="*/ 31 w 37"/>
                  <a:gd name="T35" fmla="*/ 89 h 140"/>
                  <a:gd name="T36" fmla="*/ 32 w 37"/>
                  <a:gd name="T37" fmla="*/ 86 h 140"/>
                  <a:gd name="T38" fmla="*/ 33 w 37"/>
                  <a:gd name="T39" fmla="*/ 84 h 140"/>
                  <a:gd name="T40" fmla="*/ 34 w 37"/>
                  <a:gd name="T41" fmla="*/ 81 h 140"/>
                  <a:gd name="T42" fmla="*/ 35 w 37"/>
                  <a:gd name="T43" fmla="*/ 79 h 140"/>
                  <a:gd name="T44" fmla="*/ 35 w 37"/>
                  <a:gd name="T45" fmla="*/ 76 h 140"/>
                  <a:gd name="T46" fmla="*/ 36 w 37"/>
                  <a:gd name="T47" fmla="*/ 74 h 140"/>
                  <a:gd name="T48" fmla="*/ 36 w 37"/>
                  <a:gd name="T49" fmla="*/ 71 h 140"/>
                  <a:gd name="T50" fmla="*/ 36 w 37"/>
                  <a:gd name="T51" fmla="*/ 69 h 140"/>
                  <a:gd name="T52" fmla="*/ 36 w 37"/>
                  <a:gd name="T53" fmla="*/ 67 h 140"/>
                  <a:gd name="T54" fmla="*/ 36 w 37"/>
                  <a:gd name="T55" fmla="*/ 65 h 140"/>
                  <a:gd name="T56" fmla="*/ 36 w 37"/>
                  <a:gd name="T57" fmla="*/ 62 h 140"/>
                  <a:gd name="T58" fmla="*/ 35 w 37"/>
                  <a:gd name="T59" fmla="*/ 60 h 140"/>
                  <a:gd name="T60" fmla="*/ 34 w 37"/>
                  <a:gd name="T61" fmla="*/ 58 h 140"/>
                  <a:gd name="T62" fmla="*/ 34 w 37"/>
                  <a:gd name="T63" fmla="*/ 56 h 140"/>
                  <a:gd name="T64" fmla="*/ 33 w 37"/>
                  <a:gd name="T65" fmla="*/ 54 h 140"/>
                  <a:gd name="T66" fmla="*/ 32 w 37"/>
                  <a:gd name="T67" fmla="*/ 51 h 140"/>
                  <a:gd name="T68" fmla="*/ 31 w 37"/>
                  <a:gd name="T69" fmla="*/ 49 h 140"/>
                  <a:gd name="T70" fmla="*/ 30 w 37"/>
                  <a:gd name="T71" fmla="*/ 46 h 140"/>
                  <a:gd name="T72" fmla="*/ 29 w 37"/>
                  <a:gd name="T73" fmla="*/ 44 h 140"/>
                  <a:gd name="T74" fmla="*/ 27 w 37"/>
                  <a:gd name="T75" fmla="*/ 42 h 140"/>
                  <a:gd name="T76" fmla="*/ 26 w 37"/>
                  <a:gd name="T77" fmla="*/ 39 h 140"/>
                  <a:gd name="T78" fmla="*/ 23 w 37"/>
                  <a:gd name="T79" fmla="*/ 35 h 140"/>
                  <a:gd name="T80" fmla="*/ 20 w 37"/>
                  <a:gd name="T81" fmla="*/ 30 h 140"/>
                  <a:gd name="T82" fmla="*/ 17 w 37"/>
                  <a:gd name="T83" fmla="*/ 26 h 140"/>
                  <a:gd name="T84" fmla="*/ 14 w 37"/>
                  <a:gd name="T85" fmla="*/ 21 h 140"/>
                  <a:gd name="T86" fmla="*/ 11 w 37"/>
                  <a:gd name="T87" fmla="*/ 17 h 140"/>
                  <a:gd name="T88" fmla="*/ 8 w 37"/>
                  <a:gd name="T89" fmla="*/ 13 h 140"/>
                  <a:gd name="T90" fmla="*/ 7 w 37"/>
                  <a:gd name="T91" fmla="*/ 11 h 140"/>
                  <a:gd name="T92" fmla="*/ 6 w 37"/>
                  <a:gd name="T93" fmla="*/ 9 h 140"/>
                  <a:gd name="T94" fmla="*/ 5 w 37"/>
                  <a:gd name="T95" fmla="*/ 8 h 140"/>
                  <a:gd name="T96" fmla="*/ 4 w 37"/>
                  <a:gd name="T97" fmla="*/ 6 h 140"/>
                  <a:gd name="T98" fmla="*/ 2 w 37"/>
                  <a:gd name="T99" fmla="*/ 4 h 140"/>
                  <a:gd name="T100" fmla="*/ 2 w 37"/>
                  <a:gd name="T101" fmla="*/ 3 h 140"/>
                  <a:gd name="T102" fmla="*/ 1 w 37"/>
                  <a:gd name="T103" fmla="*/ 1 h 140"/>
                  <a:gd name="T104" fmla="*/ 0 w 37"/>
                  <a:gd name="T105" fmla="*/ 0 h 140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37"/>
                  <a:gd name="T160" fmla="*/ 0 h 140"/>
                  <a:gd name="T161" fmla="*/ 37 w 37"/>
                  <a:gd name="T162" fmla="*/ 140 h 140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37" h="140">
                    <a:moveTo>
                      <a:pt x="6" y="139"/>
                    </a:moveTo>
                    <a:lnTo>
                      <a:pt x="7" y="138"/>
                    </a:lnTo>
                    <a:lnTo>
                      <a:pt x="7" y="137"/>
                    </a:lnTo>
                    <a:lnTo>
                      <a:pt x="8" y="135"/>
                    </a:lnTo>
                    <a:lnTo>
                      <a:pt x="9" y="134"/>
                    </a:lnTo>
                    <a:lnTo>
                      <a:pt x="10" y="132"/>
                    </a:lnTo>
                    <a:lnTo>
                      <a:pt x="11" y="130"/>
                    </a:lnTo>
                    <a:lnTo>
                      <a:pt x="12" y="128"/>
                    </a:lnTo>
                    <a:lnTo>
                      <a:pt x="13" y="126"/>
                    </a:lnTo>
                    <a:lnTo>
                      <a:pt x="15" y="122"/>
                    </a:lnTo>
                    <a:lnTo>
                      <a:pt x="18" y="117"/>
                    </a:lnTo>
                    <a:lnTo>
                      <a:pt x="21" y="112"/>
                    </a:lnTo>
                    <a:lnTo>
                      <a:pt x="23" y="107"/>
                    </a:lnTo>
                    <a:lnTo>
                      <a:pt x="26" y="102"/>
                    </a:lnTo>
                    <a:lnTo>
                      <a:pt x="28" y="97"/>
                    </a:lnTo>
                    <a:lnTo>
                      <a:pt x="29" y="94"/>
                    </a:lnTo>
                    <a:lnTo>
                      <a:pt x="31" y="91"/>
                    </a:lnTo>
                    <a:lnTo>
                      <a:pt x="31" y="89"/>
                    </a:lnTo>
                    <a:lnTo>
                      <a:pt x="32" y="86"/>
                    </a:lnTo>
                    <a:lnTo>
                      <a:pt x="33" y="84"/>
                    </a:lnTo>
                    <a:lnTo>
                      <a:pt x="34" y="81"/>
                    </a:lnTo>
                    <a:lnTo>
                      <a:pt x="35" y="79"/>
                    </a:lnTo>
                    <a:lnTo>
                      <a:pt x="35" y="76"/>
                    </a:lnTo>
                    <a:lnTo>
                      <a:pt x="36" y="74"/>
                    </a:lnTo>
                    <a:lnTo>
                      <a:pt x="36" y="71"/>
                    </a:lnTo>
                    <a:lnTo>
                      <a:pt x="36" y="69"/>
                    </a:lnTo>
                    <a:lnTo>
                      <a:pt x="36" y="67"/>
                    </a:lnTo>
                    <a:lnTo>
                      <a:pt x="36" y="65"/>
                    </a:lnTo>
                    <a:lnTo>
                      <a:pt x="36" y="62"/>
                    </a:lnTo>
                    <a:lnTo>
                      <a:pt x="35" y="60"/>
                    </a:lnTo>
                    <a:lnTo>
                      <a:pt x="34" y="58"/>
                    </a:lnTo>
                    <a:lnTo>
                      <a:pt x="34" y="56"/>
                    </a:lnTo>
                    <a:lnTo>
                      <a:pt x="33" y="54"/>
                    </a:lnTo>
                    <a:lnTo>
                      <a:pt x="32" y="51"/>
                    </a:lnTo>
                    <a:lnTo>
                      <a:pt x="31" y="49"/>
                    </a:lnTo>
                    <a:lnTo>
                      <a:pt x="30" y="46"/>
                    </a:lnTo>
                    <a:lnTo>
                      <a:pt x="29" y="44"/>
                    </a:lnTo>
                    <a:lnTo>
                      <a:pt x="27" y="42"/>
                    </a:lnTo>
                    <a:lnTo>
                      <a:pt x="26" y="39"/>
                    </a:lnTo>
                    <a:lnTo>
                      <a:pt x="23" y="35"/>
                    </a:lnTo>
                    <a:lnTo>
                      <a:pt x="20" y="30"/>
                    </a:lnTo>
                    <a:lnTo>
                      <a:pt x="17" y="26"/>
                    </a:lnTo>
                    <a:lnTo>
                      <a:pt x="14" y="21"/>
                    </a:lnTo>
                    <a:lnTo>
                      <a:pt x="11" y="17"/>
                    </a:lnTo>
                    <a:lnTo>
                      <a:pt x="8" y="13"/>
                    </a:lnTo>
                    <a:lnTo>
                      <a:pt x="7" y="11"/>
                    </a:lnTo>
                    <a:lnTo>
                      <a:pt x="6" y="9"/>
                    </a:lnTo>
                    <a:lnTo>
                      <a:pt x="5" y="8"/>
                    </a:lnTo>
                    <a:lnTo>
                      <a:pt x="4" y="6"/>
                    </a:lnTo>
                    <a:lnTo>
                      <a:pt x="2" y="4"/>
                    </a:lnTo>
                    <a:lnTo>
                      <a:pt x="2" y="3"/>
                    </a:lnTo>
                    <a:lnTo>
                      <a:pt x="1" y="1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endParaRPr lang="en-IN" altLang="en-US"/>
              </a:p>
            </p:txBody>
          </p:sp>
          <p:sp>
            <p:nvSpPr>
              <p:cNvPr id="32843" name="Line 10">
                <a:extLst>
                  <a:ext uri="{FF2B5EF4-FFF2-40B4-BE49-F238E27FC236}">
                    <a16:creationId xmlns="" xmlns:a16="http://schemas.microsoft.com/office/drawing/2014/main" id="{CD896C04-752F-4ECA-8B1A-99D1C0C709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28" y="2298"/>
                <a:ext cx="148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4" name="Group 11">
            <a:extLst>
              <a:ext uri="{FF2B5EF4-FFF2-40B4-BE49-F238E27FC236}">
                <a16:creationId xmlns="" xmlns:a16="http://schemas.microsoft.com/office/drawing/2014/main" id="{60DC1E14-54C4-4EA2-9ACB-462EB3DC6F43}"/>
              </a:ext>
            </a:extLst>
          </p:cNvPr>
          <p:cNvGrpSpPr>
            <a:grpSpLocks/>
          </p:cNvGrpSpPr>
          <p:nvPr/>
        </p:nvGrpSpPr>
        <p:grpSpPr bwMode="auto">
          <a:xfrm>
            <a:off x="1452563" y="2674938"/>
            <a:ext cx="5522912" cy="458787"/>
            <a:chOff x="916" y="2024"/>
            <a:chExt cx="3479" cy="289"/>
          </a:xfrm>
        </p:grpSpPr>
        <p:sp>
          <p:nvSpPr>
            <p:cNvPr id="32831" name="Rectangle 12">
              <a:extLst>
                <a:ext uri="{FF2B5EF4-FFF2-40B4-BE49-F238E27FC236}">
                  <a16:creationId xmlns="" xmlns:a16="http://schemas.microsoft.com/office/drawing/2014/main" id="{4FC84380-4A3F-408E-92D7-9A363D52B4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1" y="2132"/>
              <a:ext cx="209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1600">
                  <a:latin typeface="Times New Roman" panose="02020603050405020304" pitchFamily="18" charset="0"/>
                </a:rPr>
                <a:t>2</a:t>
              </a:r>
              <a:r>
                <a:rPr lang="en-US" altLang="en-US" sz="1600" b="1" i="1">
                  <a:latin typeface="Times New Roman" panose="02020603050405020304" pitchFamily="18" charset="0"/>
                </a:rPr>
                <a:t>x</a:t>
              </a:r>
              <a:r>
                <a:rPr lang="en-US" altLang="en-US" sz="1600" baseline="30000">
                  <a:latin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32832" name="Rectangle 13">
              <a:extLst>
                <a:ext uri="{FF2B5EF4-FFF2-40B4-BE49-F238E27FC236}">
                  <a16:creationId xmlns="" xmlns:a16="http://schemas.microsoft.com/office/drawing/2014/main" id="{842BC26B-F4E0-4AD9-AE29-5058DF114F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9" y="2101"/>
              <a:ext cx="132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1600">
                  <a:solidFill>
                    <a:srgbClr val="0000FF"/>
                  </a:solidFill>
                  <a:latin typeface="Times New Roman" panose="02020603050405020304" pitchFamily="18" charset="0"/>
                </a:rPr>
                <a:t>Divide: 6</a:t>
              </a:r>
              <a:r>
                <a:rPr lang="en-US" altLang="en-US" sz="1600" b="1" i="1">
                  <a:solidFill>
                    <a:srgbClr val="0000FF"/>
                  </a:solidFill>
                  <a:latin typeface="Times New Roman" panose="02020603050405020304" pitchFamily="18" charset="0"/>
                </a:rPr>
                <a:t>x</a:t>
              </a:r>
              <a:r>
                <a:rPr lang="en-US" altLang="en-US" sz="1600" baseline="30000">
                  <a:solidFill>
                    <a:srgbClr val="0000FF"/>
                  </a:solidFill>
                  <a:latin typeface="Times New Roman" panose="02020603050405020304" pitchFamily="18" charset="0"/>
                </a:rPr>
                <a:t>3</a:t>
              </a:r>
              <a:r>
                <a:rPr lang="en-US" altLang="en-US" sz="1600">
                  <a:solidFill>
                    <a:srgbClr val="0000FF"/>
                  </a:solidFill>
                  <a:latin typeface="Times New Roman" panose="02020603050405020304" pitchFamily="18" charset="0"/>
                </a:rPr>
                <a:t>/3</a:t>
              </a:r>
              <a:r>
                <a:rPr lang="en-US" altLang="en-US" sz="1600" b="1" i="1">
                  <a:solidFill>
                    <a:srgbClr val="0000FF"/>
                  </a:solidFill>
                  <a:latin typeface="Times New Roman" panose="02020603050405020304" pitchFamily="18" charset="0"/>
                </a:rPr>
                <a:t>x</a:t>
              </a:r>
              <a:r>
                <a:rPr lang="en-US" altLang="en-US" sz="1600">
                  <a:solidFill>
                    <a:srgbClr val="0000FF"/>
                  </a:solidFill>
                  <a:latin typeface="Times New Roman" panose="02020603050405020304" pitchFamily="18" charset="0"/>
                </a:rPr>
                <a:t> = 2</a:t>
              </a:r>
              <a:r>
                <a:rPr lang="en-US" altLang="en-US" sz="1600" b="1" i="1">
                  <a:solidFill>
                    <a:srgbClr val="0000FF"/>
                  </a:solidFill>
                  <a:latin typeface="Times New Roman" panose="02020603050405020304" pitchFamily="18" charset="0"/>
                </a:rPr>
                <a:t>x</a:t>
              </a:r>
              <a:r>
                <a:rPr lang="en-US" altLang="en-US" sz="1600" baseline="30000">
                  <a:solidFill>
                    <a:srgbClr val="0000FF"/>
                  </a:solidFill>
                  <a:latin typeface="Times New Roman" panose="02020603050405020304" pitchFamily="18" charset="0"/>
                </a:rPr>
                <a:t>2</a:t>
              </a:r>
              <a:r>
                <a:rPr lang="en-US" altLang="en-US" sz="1600">
                  <a:solidFill>
                    <a:srgbClr val="0000FF"/>
                  </a:solidFill>
                  <a:latin typeface="Times New Roman" panose="02020603050405020304" pitchFamily="18" charset="0"/>
                </a:rPr>
                <a:t>.</a:t>
              </a:r>
            </a:p>
          </p:txBody>
        </p:sp>
        <p:grpSp>
          <p:nvGrpSpPr>
            <p:cNvPr id="32833" name="Group 14">
              <a:extLst>
                <a:ext uri="{FF2B5EF4-FFF2-40B4-BE49-F238E27FC236}">
                  <a16:creationId xmlns="" xmlns:a16="http://schemas.microsoft.com/office/drawing/2014/main" id="{E597DF97-A6A5-442A-9A0A-C1EACEAFD91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46" y="2024"/>
              <a:ext cx="2541" cy="116"/>
              <a:chOff x="1546" y="2024"/>
              <a:chExt cx="2541" cy="116"/>
            </a:xfrm>
          </p:grpSpPr>
          <p:sp>
            <p:nvSpPr>
              <p:cNvPr id="32835" name="Line 15">
                <a:extLst>
                  <a:ext uri="{FF2B5EF4-FFF2-40B4-BE49-F238E27FC236}">
                    <a16:creationId xmlns="" xmlns:a16="http://schemas.microsoft.com/office/drawing/2014/main" id="{55AD963A-032B-4004-8512-B86878EA0E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087" y="2024"/>
                <a:ext cx="0" cy="103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36" name="Line 16">
                <a:extLst>
                  <a:ext uri="{FF2B5EF4-FFF2-40B4-BE49-F238E27FC236}">
                    <a16:creationId xmlns="" xmlns:a16="http://schemas.microsoft.com/office/drawing/2014/main" id="{DFEA69FB-AE38-4F40-8909-F966A7FDC8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52" y="2025"/>
                <a:ext cx="2535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37" name="Line 17">
                <a:extLst>
                  <a:ext uri="{FF2B5EF4-FFF2-40B4-BE49-F238E27FC236}">
                    <a16:creationId xmlns="" xmlns:a16="http://schemas.microsoft.com/office/drawing/2014/main" id="{EAAFA321-092C-4366-96C7-5224E2C177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46" y="2025"/>
                <a:ext cx="6" cy="115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 type="none" w="sm" len="sm"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2834" name="Freeform 18">
              <a:extLst>
                <a:ext uri="{FF2B5EF4-FFF2-40B4-BE49-F238E27FC236}">
                  <a16:creationId xmlns="" xmlns:a16="http://schemas.microsoft.com/office/drawing/2014/main" id="{0C51BC67-60BF-41FC-8ADF-BBDE792C1844}"/>
                </a:ext>
              </a:extLst>
            </p:cNvPr>
            <p:cNvSpPr>
              <a:spLocks/>
            </p:cNvSpPr>
            <p:nvPr/>
          </p:nvSpPr>
          <p:spPr bwMode="auto">
            <a:xfrm>
              <a:off x="916" y="2124"/>
              <a:ext cx="570" cy="187"/>
            </a:xfrm>
            <a:custGeom>
              <a:avLst/>
              <a:gdLst>
                <a:gd name="T0" fmla="*/ 569 w 570"/>
                <a:gd name="T1" fmla="*/ 34 h 187"/>
                <a:gd name="T2" fmla="*/ 510 w 570"/>
                <a:gd name="T3" fmla="*/ 25 h 187"/>
                <a:gd name="T4" fmla="*/ 451 w 570"/>
                <a:gd name="T5" fmla="*/ 16 h 187"/>
                <a:gd name="T6" fmla="*/ 422 w 570"/>
                <a:gd name="T7" fmla="*/ 12 h 187"/>
                <a:gd name="T8" fmla="*/ 394 w 570"/>
                <a:gd name="T9" fmla="*/ 9 h 187"/>
                <a:gd name="T10" fmla="*/ 367 w 570"/>
                <a:gd name="T11" fmla="*/ 6 h 187"/>
                <a:gd name="T12" fmla="*/ 339 w 570"/>
                <a:gd name="T13" fmla="*/ 3 h 187"/>
                <a:gd name="T14" fmla="*/ 313 w 570"/>
                <a:gd name="T15" fmla="*/ 1 h 187"/>
                <a:gd name="T16" fmla="*/ 287 w 570"/>
                <a:gd name="T17" fmla="*/ 0 h 187"/>
                <a:gd name="T18" fmla="*/ 263 w 570"/>
                <a:gd name="T19" fmla="*/ 0 h 187"/>
                <a:gd name="T20" fmla="*/ 239 w 570"/>
                <a:gd name="T21" fmla="*/ 0 h 187"/>
                <a:gd name="T22" fmla="*/ 216 w 570"/>
                <a:gd name="T23" fmla="*/ 1 h 187"/>
                <a:gd name="T24" fmla="*/ 195 w 570"/>
                <a:gd name="T25" fmla="*/ 3 h 187"/>
                <a:gd name="T26" fmla="*/ 175 w 570"/>
                <a:gd name="T27" fmla="*/ 6 h 187"/>
                <a:gd name="T28" fmla="*/ 157 w 570"/>
                <a:gd name="T29" fmla="*/ 10 h 187"/>
                <a:gd name="T30" fmla="*/ 140 w 570"/>
                <a:gd name="T31" fmla="*/ 15 h 187"/>
                <a:gd name="T32" fmla="*/ 124 w 570"/>
                <a:gd name="T33" fmla="*/ 22 h 187"/>
                <a:gd name="T34" fmla="*/ 109 w 570"/>
                <a:gd name="T35" fmla="*/ 29 h 187"/>
                <a:gd name="T36" fmla="*/ 97 w 570"/>
                <a:gd name="T37" fmla="*/ 37 h 187"/>
                <a:gd name="T38" fmla="*/ 85 w 570"/>
                <a:gd name="T39" fmla="*/ 47 h 187"/>
                <a:gd name="T40" fmla="*/ 74 w 570"/>
                <a:gd name="T41" fmla="*/ 57 h 187"/>
                <a:gd name="T42" fmla="*/ 64 w 570"/>
                <a:gd name="T43" fmla="*/ 67 h 187"/>
                <a:gd name="T44" fmla="*/ 55 w 570"/>
                <a:gd name="T45" fmla="*/ 79 h 187"/>
                <a:gd name="T46" fmla="*/ 47 w 570"/>
                <a:gd name="T47" fmla="*/ 91 h 187"/>
                <a:gd name="T48" fmla="*/ 38 w 570"/>
                <a:gd name="T49" fmla="*/ 104 h 187"/>
                <a:gd name="T50" fmla="*/ 31 w 570"/>
                <a:gd name="T51" fmla="*/ 117 h 187"/>
                <a:gd name="T52" fmla="*/ 25 w 570"/>
                <a:gd name="T53" fmla="*/ 130 h 187"/>
                <a:gd name="T54" fmla="*/ 12 w 570"/>
                <a:gd name="T55" fmla="*/ 158 h 187"/>
                <a:gd name="T56" fmla="*/ 0 w 570"/>
                <a:gd name="T57" fmla="*/ 186 h 18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70"/>
                <a:gd name="T88" fmla="*/ 0 h 187"/>
                <a:gd name="T89" fmla="*/ 570 w 570"/>
                <a:gd name="T90" fmla="*/ 187 h 18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70" h="187">
                  <a:moveTo>
                    <a:pt x="569" y="34"/>
                  </a:moveTo>
                  <a:lnTo>
                    <a:pt x="510" y="25"/>
                  </a:lnTo>
                  <a:lnTo>
                    <a:pt x="451" y="16"/>
                  </a:lnTo>
                  <a:lnTo>
                    <a:pt x="422" y="12"/>
                  </a:lnTo>
                  <a:lnTo>
                    <a:pt x="394" y="9"/>
                  </a:lnTo>
                  <a:lnTo>
                    <a:pt x="367" y="6"/>
                  </a:lnTo>
                  <a:lnTo>
                    <a:pt x="339" y="3"/>
                  </a:lnTo>
                  <a:lnTo>
                    <a:pt x="313" y="1"/>
                  </a:lnTo>
                  <a:lnTo>
                    <a:pt x="287" y="0"/>
                  </a:lnTo>
                  <a:lnTo>
                    <a:pt x="263" y="0"/>
                  </a:lnTo>
                  <a:lnTo>
                    <a:pt x="239" y="0"/>
                  </a:lnTo>
                  <a:lnTo>
                    <a:pt x="216" y="1"/>
                  </a:lnTo>
                  <a:lnTo>
                    <a:pt x="195" y="3"/>
                  </a:lnTo>
                  <a:lnTo>
                    <a:pt x="175" y="6"/>
                  </a:lnTo>
                  <a:lnTo>
                    <a:pt x="157" y="10"/>
                  </a:lnTo>
                  <a:lnTo>
                    <a:pt x="140" y="15"/>
                  </a:lnTo>
                  <a:lnTo>
                    <a:pt x="124" y="22"/>
                  </a:lnTo>
                  <a:lnTo>
                    <a:pt x="109" y="29"/>
                  </a:lnTo>
                  <a:lnTo>
                    <a:pt x="97" y="37"/>
                  </a:lnTo>
                  <a:lnTo>
                    <a:pt x="85" y="47"/>
                  </a:lnTo>
                  <a:lnTo>
                    <a:pt x="74" y="57"/>
                  </a:lnTo>
                  <a:lnTo>
                    <a:pt x="64" y="67"/>
                  </a:lnTo>
                  <a:lnTo>
                    <a:pt x="55" y="79"/>
                  </a:lnTo>
                  <a:lnTo>
                    <a:pt x="47" y="91"/>
                  </a:lnTo>
                  <a:lnTo>
                    <a:pt x="38" y="104"/>
                  </a:lnTo>
                  <a:lnTo>
                    <a:pt x="31" y="117"/>
                  </a:lnTo>
                  <a:lnTo>
                    <a:pt x="25" y="130"/>
                  </a:lnTo>
                  <a:lnTo>
                    <a:pt x="12" y="158"/>
                  </a:lnTo>
                  <a:lnTo>
                    <a:pt x="0" y="186"/>
                  </a:lnTo>
                </a:path>
              </a:pathLst>
            </a:custGeom>
            <a:noFill/>
            <a:ln w="12700" cap="rnd">
              <a:solidFill>
                <a:srgbClr val="0000FF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IN" altLang="en-US"/>
            </a:p>
          </p:txBody>
        </p:sp>
      </p:grpSp>
      <p:grpSp>
        <p:nvGrpSpPr>
          <p:cNvPr id="6" name="Group 19">
            <a:extLst>
              <a:ext uri="{FF2B5EF4-FFF2-40B4-BE49-F238E27FC236}">
                <a16:creationId xmlns="" xmlns:a16="http://schemas.microsoft.com/office/drawing/2014/main" id="{D288DB39-1A3A-45A2-8DE5-AD6763EA2386}"/>
              </a:ext>
            </a:extLst>
          </p:cNvPr>
          <p:cNvGrpSpPr>
            <a:grpSpLocks/>
          </p:cNvGrpSpPr>
          <p:nvPr/>
        </p:nvGrpSpPr>
        <p:grpSpPr bwMode="auto">
          <a:xfrm>
            <a:off x="541338" y="2624138"/>
            <a:ext cx="7570787" cy="996950"/>
            <a:chOff x="342" y="1992"/>
            <a:chExt cx="4769" cy="628"/>
          </a:xfrm>
        </p:grpSpPr>
        <p:sp>
          <p:nvSpPr>
            <p:cNvPr id="32825" name="Rectangle 20">
              <a:extLst>
                <a:ext uri="{FF2B5EF4-FFF2-40B4-BE49-F238E27FC236}">
                  <a16:creationId xmlns="" xmlns:a16="http://schemas.microsoft.com/office/drawing/2014/main" id="{7D066336-EA86-4853-8B48-C0F62360FA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2448"/>
              <a:ext cx="597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1600">
                  <a:latin typeface="Times New Roman" panose="02020603050405020304" pitchFamily="18" charset="0"/>
                </a:rPr>
                <a:t>6</a:t>
              </a:r>
              <a:r>
                <a:rPr lang="en-US" altLang="en-US" sz="1600" b="1" i="1">
                  <a:latin typeface="Times New Roman" panose="02020603050405020304" pitchFamily="18" charset="0"/>
                </a:rPr>
                <a:t>x</a:t>
              </a:r>
              <a:r>
                <a:rPr lang="en-US" altLang="en-US" sz="1600" baseline="30000">
                  <a:latin typeface="Times New Roman" panose="02020603050405020304" pitchFamily="18" charset="0"/>
                </a:rPr>
                <a:t>3</a:t>
              </a:r>
              <a:r>
                <a:rPr lang="en-US" altLang="en-US" sz="1600">
                  <a:latin typeface="Times New Roman" panose="02020603050405020304" pitchFamily="18" charset="0"/>
                </a:rPr>
                <a:t> –  4</a:t>
              </a:r>
              <a:r>
                <a:rPr lang="en-US" altLang="en-US" sz="1600" b="1" i="1">
                  <a:latin typeface="Times New Roman" panose="02020603050405020304" pitchFamily="18" charset="0"/>
                </a:rPr>
                <a:t>x</a:t>
              </a:r>
              <a:r>
                <a:rPr lang="en-US" altLang="en-US" sz="1600" baseline="30000">
                  <a:latin typeface="Times New Roman" panose="02020603050405020304" pitchFamily="18" charset="0"/>
                </a:rPr>
                <a:t>2</a:t>
              </a:r>
            </a:p>
          </p:txBody>
        </p:sp>
        <p:grpSp>
          <p:nvGrpSpPr>
            <p:cNvPr id="32826" name="Group 21">
              <a:extLst>
                <a:ext uri="{FF2B5EF4-FFF2-40B4-BE49-F238E27FC236}">
                  <a16:creationId xmlns="" xmlns:a16="http://schemas.microsoft.com/office/drawing/2014/main" id="{30CE858B-ED40-4D1C-8A5D-9D5A1124A1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2" y="1992"/>
              <a:ext cx="4769" cy="628"/>
              <a:chOff x="342" y="1992"/>
              <a:chExt cx="4769" cy="628"/>
            </a:xfrm>
          </p:grpSpPr>
          <p:sp>
            <p:nvSpPr>
              <p:cNvPr id="32827" name="Rectangle 22">
                <a:extLst>
                  <a:ext uri="{FF2B5EF4-FFF2-40B4-BE49-F238E27FC236}">
                    <a16:creationId xmlns="" xmlns:a16="http://schemas.microsoft.com/office/drawing/2014/main" id="{56C26666-DB4F-48BA-8BA0-A80AA188B1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2" y="1992"/>
                <a:ext cx="565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2075" tIns="46038" rIns="92075" bIns="46038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r>
                  <a:rPr lang="en-US" altLang="en-US" sz="140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Multiply.</a:t>
                </a:r>
                <a:r>
                  <a:rPr lang="en-US" altLang="en-US" sz="1400">
                    <a:latin typeface="Times New Roman" panose="02020603050405020304" pitchFamily="18" charset="0"/>
                  </a:rPr>
                  <a:t> </a:t>
                </a:r>
              </a:p>
            </p:txBody>
          </p:sp>
          <p:grpSp>
            <p:nvGrpSpPr>
              <p:cNvPr id="32828" name="Group 23">
                <a:extLst>
                  <a:ext uri="{FF2B5EF4-FFF2-40B4-BE49-F238E27FC236}">
                    <a16:creationId xmlns="" xmlns:a16="http://schemas.microsoft.com/office/drawing/2014/main" id="{2143D443-1264-44EC-A6A4-3FAB0DCD59D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82" y="2408"/>
                <a:ext cx="4229" cy="212"/>
                <a:chOff x="882" y="2408"/>
                <a:chExt cx="4229" cy="212"/>
              </a:xfrm>
            </p:grpSpPr>
            <p:sp>
              <p:nvSpPr>
                <p:cNvPr id="32829" name="Rectangle 24">
                  <a:extLst>
                    <a:ext uri="{FF2B5EF4-FFF2-40B4-BE49-F238E27FC236}">
                      <a16:creationId xmlns="" xmlns:a16="http://schemas.microsoft.com/office/drawing/2014/main" id="{ADA63832-5418-4001-91F7-7D64FEC901E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69" y="2408"/>
                  <a:ext cx="2042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2075" tIns="46038" rIns="92075" bIns="46038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r>
                    <a:rPr lang="en-US" altLang="en-US" sz="1600">
                      <a:solidFill>
                        <a:srgbClr val="0000FF"/>
                      </a:solidFill>
                      <a:latin typeface="Times New Roman" panose="02020603050405020304" pitchFamily="18" charset="0"/>
                    </a:rPr>
                    <a:t>Multiply:  2</a:t>
                  </a:r>
                  <a:r>
                    <a:rPr lang="en-US" altLang="en-US" sz="1600" b="1" i="1">
                      <a:solidFill>
                        <a:srgbClr val="0000FF"/>
                      </a:solidFill>
                      <a:latin typeface="Times New Roman" panose="02020603050405020304" pitchFamily="18" charset="0"/>
                    </a:rPr>
                    <a:t>x</a:t>
                  </a:r>
                  <a:r>
                    <a:rPr lang="en-US" altLang="en-US" sz="1600" baseline="30000">
                      <a:solidFill>
                        <a:srgbClr val="0000FF"/>
                      </a:solidFill>
                      <a:latin typeface="Times New Roman" panose="02020603050405020304" pitchFamily="18" charset="0"/>
                    </a:rPr>
                    <a:t>2</a:t>
                  </a:r>
                  <a:r>
                    <a:rPr lang="en-US" altLang="en-US" sz="1600">
                      <a:solidFill>
                        <a:srgbClr val="0000FF"/>
                      </a:solidFill>
                      <a:latin typeface="Times New Roman" panose="02020603050405020304" pitchFamily="18" charset="0"/>
                    </a:rPr>
                    <a:t>(3</a:t>
                  </a:r>
                  <a:r>
                    <a:rPr lang="en-US" altLang="en-US" sz="1600" b="1" i="1">
                      <a:solidFill>
                        <a:srgbClr val="0000FF"/>
                      </a:solidFill>
                      <a:latin typeface="Times New Roman" panose="02020603050405020304" pitchFamily="18" charset="0"/>
                    </a:rPr>
                    <a:t>x</a:t>
                  </a:r>
                  <a:r>
                    <a:rPr lang="en-US" altLang="en-US" sz="1600">
                      <a:solidFill>
                        <a:srgbClr val="0000FF"/>
                      </a:solidFill>
                      <a:latin typeface="Times New Roman" panose="02020603050405020304" pitchFamily="18" charset="0"/>
                    </a:rPr>
                    <a:t> – 2) = 6</a:t>
                  </a:r>
                  <a:r>
                    <a:rPr lang="en-US" altLang="en-US" sz="1600" b="1" i="1">
                      <a:solidFill>
                        <a:srgbClr val="0000FF"/>
                      </a:solidFill>
                      <a:latin typeface="Times New Roman" panose="02020603050405020304" pitchFamily="18" charset="0"/>
                    </a:rPr>
                    <a:t>x</a:t>
                  </a:r>
                  <a:r>
                    <a:rPr lang="en-US" altLang="en-US" sz="1600" baseline="30000">
                      <a:solidFill>
                        <a:srgbClr val="0000FF"/>
                      </a:solidFill>
                      <a:latin typeface="Times New Roman" panose="02020603050405020304" pitchFamily="18" charset="0"/>
                    </a:rPr>
                    <a:t>3</a:t>
                  </a:r>
                  <a:r>
                    <a:rPr lang="en-US" altLang="en-US" sz="1600">
                      <a:solidFill>
                        <a:srgbClr val="0000FF"/>
                      </a:solidFill>
                      <a:latin typeface="Times New Roman" panose="02020603050405020304" pitchFamily="18" charset="0"/>
                    </a:rPr>
                    <a:t> – 4</a:t>
                  </a:r>
                  <a:r>
                    <a:rPr lang="en-US" altLang="en-US" sz="1600" b="1" i="1">
                      <a:solidFill>
                        <a:srgbClr val="0000FF"/>
                      </a:solidFill>
                      <a:latin typeface="Times New Roman" panose="02020603050405020304" pitchFamily="18" charset="0"/>
                    </a:rPr>
                    <a:t>x</a:t>
                  </a:r>
                  <a:r>
                    <a:rPr lang="en-US" altLang="en-US" sz="1600" baseline="30000">
                      <a:solidFill>
                        <a:srgbClr val="0000FF"/>
                      </a:solidFill>
                      <a:latin typeface="Times New Roman" panose="02020603050405020304" pitchFamily="18" charset="0"/>
                    </a:rPr>
                    <a:t>2</a:t>
                  </a:r>
                  <a:r>
                    <a:rPr lang="en-US" altLang="en-US" sz="1600">
                      <a:solidFill>
                        <a:srgbClr val="0000FF"/>
                      </a:solidFill>
                      <a:latin typeface="Times New Roman" panose="02020603050405020304" pitchFamily="18" charset="0"/>
                    </a:rPr>
                    <a:t>.</a:t>
                  </a:r>
                </a:p>
              </p:txBody>
            </p:sp>
            <p:sp>
              <p:nvSpPr>
                <p:cNvPr id="32830" name="Freeform 25">
                  <a:extLst>
                    <a:ext uri="{FF2B5EF4-FFF2-40B4-BE49-F238E27FC236}">
                      <a16:creationId xmlns="" xmlns:a16="http://schemas.microsoft.com/office/drawing/2014/main" id="{E8667EB1-45F6-4D55-A5A0-CCE8CFA10E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2" y="2456"/>
                  <a:ext cx="138" cy="116"/>
                </a:xfrm>
                <a:custGeom>
                  <a:avLst/>
                  <a:gdLst>
                    <a:gd name="T0" fmla="*/ 40 w 138"/>
                    <a:gd name="T1" fmla="*/ 0 h 116"/>
                    <a:gd name="T2" fmla="*/ 39 w 138"/>
                    <a:gd name="T3" fmla="*/ 1 h 116"/>
                    <a:gd name="T4" fmla="*/ 38 w 138"/>
                    <a:gd name="T5" fmla="*/ 3 h 116"/>
                    <a:gd name="T6" fmla="*/ 37 w 138"/>
                    <a:gd name="T7" fmla="*/ 5 h 116"/>
                    <a:gd name="T8" fmla="*/ 36 w 138"/>
                    <a:gd name="T9" fmla="*/ 8 h 116"/>
                    <a:gd name="T10" fmla="*/ 35 w 138"/>
                    <a:gd name="T11" fmla="*/ 10 h 116"/>
                    <a:gd name="T12" fmla="*/ 33 w 138"/>
                    <a:gd name="T13" fmla="*/ 13 h 116"/>
                    <a:gd name="T14" fmla="*/ 30 w 138"/>
                    <a:gd name="T15" fmla="*/ 19 h 116"/>
                    <a:gd name="T16" fmla="*/ 26 w 138"/>
                    <a:gd name="T17" fmla="*/ 25 h 116"/>
                    <a:gd name="T18" fmla="*/ 22 w 138"/>
                    <a:gd name="T19" fmla="*/ 32 h 116"/>
                    <a:gd name="T20" fmla="*/ 17 w 138"/>
                    <a:gd name="T21" fmla="*/ 39 h 116"/>
                    <a:gd name="T22" fmla="*/ 13 w 138"/>
                    <a:gd name="T23" fmla="*/ 47 h 116"/>
                    <a:gd name="T24" fmla="*/ 9 w 138"/>
                    <a:gd name="T25" fmla="*/ 54 h 116"/>
                    <a:gd name="T26" fmla="*/ 6 w 138"/>
                    <a:gd name="T27" fmla="*/ 62 h 116"/>
                    <a:gd name="T28" fmla="*/ 3 w 138"/>
                    <a:gd name="T29" fmla="*/ 69 h 116"/>
                    <a:gd name="T30" fmla="*/ 1 w 138"/>
                    <a:gd name="T31" fmla="*/ 76 h 116"/>
                    <a:gd name="T32" fmla="*/ 1 w 138"/>
                    <a:gd name="T33" fmla="*/ 79 h 116"/>
                    <a:gd name="T34" fmla="*/ 0 w 138"/>
                    <a:gd name="T35" fmla="*/ 82 h 116"/>
                    <a:gd name="T36" fmla="*/ 0 w 138"/>
                    <a:gd name="T37" fmla="*/ 85 h 116"/>
                    <a:gd name="T38" fmla="*/ 0 w 138"/>
                    <a:gd name="T39" fmla="*/ 88 h 116"/>
                    <a:gd name="T40" fmla="*/ 0 w 138"/>
                    <a:gd name="T41" fmla="*/ 91 h 116"/>
                    <a:gd name="T42" fmla="*/ 1 w 138"/>
                    <a:gd name="T43" fmla="*/ 93 h 116"/>
                    <a:gd name="T44" fmla="*/ 2 w 138"/>
                    <a:gd name="T45" fmla="*/ 95 h 116"/>
                    <a:gd name="T46" fmla="*/ 3 w 138"/>
                    <a:gd name="T47" fmla="*/ 97 h 116"/>
                    <a:gd name="T48" fmla="*/ 5 w 138"/>
                    <a:gd name="T49" fmla="*/ 99 h 116"/>
                    <a:gd name="T50" fmla="*/ 7 w 138"/>
                    <a:gd name="T51" fmla="*/ 100 h 116"/>
                    <a:gd name="T52" fmla="*/ 9 w 138"/>
                    <a:gd name="T53" fmla="*/ 102 h 116"/>
                    <a:gd name="T54" fmla="*/ 12 w 138"/>
                    <a:gd name="T55" fmla="*/ 103 h 116"/>
                    <a:gd name="T56" fmla="*/ 15 w 138"/>
                    <a:gd name="T57" fmla="*/ 104 h 116"/>
                    <a:gd name="T58" fmla="*/ 19 w 138"/>
                    <a:gd name="T59" fmla="*/ 105 h 116"/>
                    <a:gd name="T60" fmla="*/ 23 w 138"/>
                    <a:gd name="T61" fmla="*/ 106 h 116"/>
                    <a:gd name="T62" fmla="*/ 27 w 138"/>
                    <a:gd name="T63" fmla="*/ 107 h 116"/>
                    <a:gd name="T64" fmla="*/ 36 w 138"/>
                    <a:gd name="T65" fmla="*/ 109 h 116"/>
                    <a:gd name="T66" fmla="*/ 45 w 138"/>
                    <a:gd name="T67" fmla="*/ 110 h 116"/>
                    <a:gd name="T68" fmla="*/ 55 w 138"/>
                    <a:gd name="T69" fmla="*/ 111 h 116"/>
                    <a:gd name="T70" fmla="*/ 66 w 138"/>
                    <a:gd name="T71" fmla="*/ 112 h 116"/>
                    <a:gd name="T72" fmla="*/ 76 w 138"/>
                    <a:gd name="T73" fmla="*/ 112 h 116"/>
                    <a:gd name="T74" fmla="*/ 87 w 138"/>
                    <a:gd name="T75" fmla="*/ 113 h 116"/>
                    <a:gd name="T76" fmla="*/ 97 w 138"/>
                    <a:gd name="T77" fmla="*/ 113 h 116"/>
                    <a:gd name="T78" fmla="*/ 107 w 138"/>
                    <a:gd name="T79" fmla="*/ 113 h 116"/>
                    <a:gd name="T80" fmla="*/ 116 w 138"/>
                    <a:gd name="T81" fmla="*/ 113 h 116"/>
                    <a:gd name="T82" fmla="*/ 120 w 138"/>
                    <a:gd name="T83" fmla="*/ 114 h 116"/>
                    <a:gd name="T84" fmla="*/ 124 w 138"/>
                    <a:gd name="T85" fmla="*/ 114 h 116"/>
                    <a:gd name="T86" fmla="*/ 128 w 138"/>
                    <a:gd name="T87" fmla="*/ 114 h 116"/>
                    <a:gd name="T88" fmla="*/ 131 w 138"/>
                    <a:gd name="T89" fmla="*/ 114 h 116"/>
                    <a:gd name="T90" fmla="*/ 134 w 138"/>
                    <a:gd name="T91" fmla="*/ 115 h 116"/>
                    <a:gd name="T92" fmla="*/ 137 w 138"/>
                    <a:gd name="T93" fmla="*/ 115 h 11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138"/>
                    <a:gd name="T142" fmla="*/ 0 h 116"/>
                    <a:gd name="T143" fmla="*/ 138 w 138"/>
                    <a:gd name="T144" fmla="*/ 116 h 116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138" h="116">
                      <a:moveTo>
                        <a:pt x="40" y="0"/>
                      </a:moveTo>
                      <a:lnTo>
                        <a:pt x="39" y="1"/>
                      </a:lnTo>
                      <a:lnTo>
                        <a:pt x="38" y="3"/>
                      </a:lnTo>
                      <a:lnTo>
                        <a:pt x="37" y="5"/>
                      </a:lnTo>
                      <a:lnTo>
                        <a:pt x="36" y="8"/>
                      </a:lnTo>
                      <a:lnTo>
                        <a:pt x="35" y="10"/>
                      </a:lnTo>
                      <a:lnTo>
                        <a:pt x="33" y="13"/>
                      </a:lnTo>
                      <a:lnTo>
                        <a:pt x="30" y="19"/>
                      </a:lnTo>
                      <a:lnTo>
                        <a:pt x="26" y="25"/>
                      </a:lnTo>
                      <a:lnTo>
                        <a:pt x="22" y="32"/>
                      </a:lnTo>
                      <a:lnTo>
                        <a:pt x="17" y="39"/>
                      </a:lnTo>
                      <a:lnTo>
                        <a:pt x="13" y="47"/>
                      </a:lnTo>
                      <a:lnTo>
                        <a:pt x="9" y="54"/>
                      </a:lnTo>
                      <a:lnTo>
                        <a:pt x="6" y="62"/>
                      </a:lnTo>
                      <a:lnTo>
                        <a:pt x="3" y="69"/>
                      </a:lnTo>
                      <a:lnTo>
                        <a:pt x="1" y="76"/>
                      </a:lnTo>
                      <a:lnTo>
                        <a:pt x="1" y="79"/>
                      </a:lnTo>
                      <a:lnTo>
                        <a:pt x="0" y="82"/>
                      </a:lnTo>
                      <a:lnTo>
                        <a:pt x="0" y="85"/>
                      </a:lnTo>
                      <a:lnTo>
                        <a:pt x="0" y="88"/>
                      </a:lnTo>
                      <a:lnTo>
                        <a:pt x="0" y="91"/>
                      </a:lnTo>
                      <a:lnTo>
                        <a:pt x="1" y="93"/>
                      </a:lnTo>
                      <a:lnTo>
                        <a:pt x="2" y="95"/>
                      </a:lnTo>
                      <a:lnTo>
                        <a:pt x="3" y="97"/>
                      </a:lnTo>
                      <a:lnTo>
                        <a:pt x="5" y="99"/>
                      </a:lnTo>
                      <a:lnTo>
                        <a:pt x="7" y="100"/>
                      </a:lnTo>
                      <a:lnTo>
                        <a:pt x="9" y="102"/>
                      </a:lnTo>
                      <a:lnTo>
                        <a:pt x="12" y="103"/>
                      </a:lnTo>
                      <a:lnTo>
                        <a:pt x="15" y="104"/>
                      </a:lnTo>
                      <a:lnTo>
                        <a:pt x="19" y="105"/>
                      </a:lnTo>
                      <a:lnTo>
                        <a:pt x="23" y="106"/>
                      </a:lnTo>
                      <a:lnTo>
                        <a:pt x="27" y="107"/>
                      </a:lnTo>
                      <a:lnTo>
                        <a:pt x="36" y="109"/>
                      </a:lnTo>
                      <a:lnTo>
                        <a:pt x="45" y="110"/>
                      </a:lnTo>
                      <a:lnTo>
                        <a:pt x="55" y="111"/>
                      </a:lnTo>
                      <a:lnTo>
                        <a:pt x="66" y="112"/>
                      </a:lnTo>
                      <a:lnTo>
                        <a:pt x="76" y="112"/>
                      </a:lnTo>
                      <a:lnTo>
                        <a:pt x="87" y="113"/>
                      </a:lnTo>
                      <a:lnTo>
                        <a:pt x="97" y="113"/>
                      </a:lnTo>
                      <a:lnTo>
                        <a:pt x="107" y="113"/>
                      </a:lnTo>
                      <a:lnTo>
                        <a:pt x="116" y="113"/>
                      </a:lnTo>
                      <a:lnTo>
                        <a:pt x="120" y="114"/>
                      </a:lnTo>
                      <a:lnTo>
                        <a:pt x="124" y="114"/>
                      </a:lnTo>
                      <a:lnTo>
                        <a:pt x="128" y="114"/>
                      </a:lnTo>
                      <a:lnTo>
                        <a:pt x="131" y="114"/>
                      </a:lnTo>
                      <a:lnTo>
                        <a:pt x="134" y="115"/>
                      </a:lnTo>
                      <a:lnTo>
                        <a:pt x="137" y="115"/>
                      </a:lnTo>
                    </a:path>
                  </a:pathLst>
                </a:custGeom>
                <a:noFill/>
                <a:ln w="12700" cap="rnd">
                  <a:solidFill>
                    <a:srgbClr val="0000FF"/>
                  </a:solidFill>
                  <a:round/>
                  <a:headEnd type="none" w="sm" len="sm"/>
                  <a:tailEnd type="stealth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eaLnBrk="1" hangingPunct="1"/>
                  <a:endParaRPr lang="en-IN" altLang="en-US"/>
                </a:p>
              </p:txBody>
            </p:sp>
          </p:grpSp>
        </p:grpSp>
      </p:grpSp>
      <p:grpSp>
        <p:nvGrpSpPr>
          <p:cNvPr id="9" name="Group 26">
            <a:extLst>
              <a:ext uri="{FF2B5EF4-FFF2-40B4-BE49-F238E27FC236}">
                <a16:creationId xmlns="" xmlns:a16="http://schemas.microsoft.com/office/drawing/2014/main" id="{13C61E5C-7FF5-450B-AEFF-F38C012F1193}"/>
              </a:ext>
            </a:extLst>
          </p:cNvPr>
          <p:cNvGrpSpPr>
            <a:grpSpLocks/>
          </p:cNvGrpSpPr>
          <p:nvPr/>
        </p:nvGrpSpPr>
        <p:grpSpPr bwMode="auto">
          <a:xfrm>
            <a:off x="1452563" y="4579938"/>
            <a:ext cx="5522912" cy="458787"/>
            <a:chOff x="916" y="3224"/>
            <a:chExt cx="3479" cy="289"/>
          </a:xfrm>
        </p:grpSpPr>
        <p:sp>
          <p:nvSpPr>
            <p:cNvPr id="32819" name="Rectangle 27">
              <a:extLst>
                <a:ext uri="{FF2B5EF4-FFF2-40B4-BE49-F238E27FC236}">
                  <a16:creationId xmlns="" xmlns:a16="http://schemas.microsoft.com/office/drawing/2014/main" id="{6190BA62-D7E1-4E68-A44C-F0D7D13999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9" y="3301"/>
              <a:ext cx="132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1600">
                  <a:solidFill>
                    <a:srgbClr val="0000FF"/>
                  </a:solidFill>
                  <a:latin typeface="Times New Roman" panose="02020603050405020304" pitchFamily="18" charset="0"/>
                </a:rPr>
                <a:t>Divide: 3</a:t>
              </a:r>
              <a:r>
                <a:rPr lang="en-US" altLang="en-US" sz="1600" b="1" i="1">
                  <a:solidFill>
                    <a:srgbClr val="0000FF"/>
                  </a:solidFill>
                  <a:latin typeface="Times New Roman" panose="02020603050405020304" pitchFamily="18" charset="0"/>
                </a:rPr>
                <a:t>x</a:t>
              </a:r>
              <a:r>
                <a:rPr lang="en-US" altLang="en-US" sz="1600" baseline="30000">
                  <a:solidFill>
                    <a:srgbClr val="0000FF"/>
                  </a:solidFill>
                  <a:latin typeface="Times New Roman" panose="02020603050405020304" pitchFamily="18" charset="0"/>
                </a:rPr>
                <a:t>2</a:t>
              </a:r>
              <a:r>
                <a:rPr lang="en-US" altLang="en-US" sz="1600">
                  <a:solidFill>
                    <a:srgbClr val="0000FF"/>
                  </a:solidFill>
                  <a:latin typeface="Times New Roman" panose="02020603050405020304" pitchFamily="18" charset="0"/>
                </a:rPr>
                <a:t>/3</a:t>
              </a:r>
              <a:r>
                <a:rPr lang="en-US" altLang="en-US" sz="1600" b="1" i="1">
                  <a:solidFill>
                    <a:srgbClr val="0000FF"/>
                  </a:solidFill>
                  <a:latin typeface="Times New Roman" panose="02020603050405020304" pitchFamily="18" charset="0"/>
                </a:rPr>
                <a:t>x</a:t>
              </a:r>
              <a:r>
                <a:rPr lang="en-US" altLang="en-US" sz="1600">
                  <a:solidFill>
                    <a:srgbClr val="0000FF"/>
                  </a:solidFill>
                  <a:latin typeface="Times New Roman" panose="02020603050405020304" pitchFamily="18" charset="0"/>
                </a:rPr>
                <a:t> = </a:t>
              </a:r>
              <a:r>
                <a:rPr lang="en-US" altLang="en-US" sz="1600" b="1" i="1">
                  <a:solidFill>
                    <a:srgbClr val="0000FF"/>
                  </a:solidFill>
                  <a:latin typeface="Times New Roman" panose="02020603050405020304" pitchFamily="18" charset="0"/>
                </a:rPr>
                <a:t>x</a:t>
              </a:r>
              <a:r>
                <a:rPr lang="en-US" altLang="en-US" sz="1600">
                  <a:solidFill>
                    <a:srgbClr val="0000FF"/>
                  </a:solidFill>
                  <a:latin typeface="Times New Roman" panose="02020603050405020304" pitchFamily="18" charset="0"/>
                </a:rPr>
                <a:t>.</a:t>
              </a:r>
            </a:p>
          </p:txBody>
        </p:sp>
        <p:grpSp>
          <p:nvGrpSpPr>
            <p:cNvPr id="32820" name="Group 28">
              <a:extLst>
                <a:ext uri="{FF2B5EF4-FFF2-40B4-BE49-F238E27FC236}">
                  <a16:creationId xmlns="" xmlns:a16="http://schemas.microsoft.com/office/drawing/2014/main" id="{888FD8FC-AA8B-4A9C-81AD-FFEBCB5EEC6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72" y="3224"/>
              <a:ext cx="2092" cy="116"/>
              <a:chOff x="1972" y="3224"/>
              <a:chExt cx="2092" cy="116"/>
            </a:xfrm>
          </p:grpSpPr>
          <p:sp>
            <p:nvSpPr>
              <p:cNvPr id="32822" name="Line 29">
                <a:extLst>
                  <a:ext uri="{FF2B5EF4-FFF2-40B4-BE49-F238E27FC236}">
                    <a16:creationId xmlns="" xmlns:a16="http://schemas.microsoft.com/office/drawing/2014/main" id="{DF01B35C-8AF1-43DB-8415-8E42713BAC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057" y="3224"/>
                <a:ext cx="0" cy="103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23" name="Line 30">
                <a:extLst>
                  <a:ext uri="{FF2B5EF4-FFF2-40B4-BE49-F238E27FC236}">
                    <a16:creationId xmlns="" xmlns:a16="http://schemas.microsoft.com/office/drawing/2014/main" id="{34AAB56D-47AF-47F1-8051-81D4D2EB87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978" y="3225"/>
                <a:ext cx="208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24" name="Line 31">
                <a:extLst>
                  <a:ext uri="{FF2B5EF4-FFF2-40B4-BE49-F238E27FC236}">
                    <a16:creationId xmlns="" xmlns:a16="http://schemas.microsoft.com/office/drawing/2014/main" id="{2686A9EA-A2F7-4873-9393-C53AD6BAD9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972" y="3225"/>
                <a:ext cx="6" cy="115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 type="none" w="sm" len="sm"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2821" name="Freeform 32">
              <a:extLst>
                <a:ext uri="{FF2B5EF4-FFF2-40B4-BE49-F238E27FC236}">
                  <a16:creationId xmlns="" xmlns:a16="http://schemas.microsoft.com/office/drawing/2014/main" id="{C314B4EF-EDE2-47F9-AB97-EB2E766FCD1E}"/>
                </a:ext>
              </a:extLst>
            </p:cNvPr>
            <p:cNvSpPr>
              <a:spLocks/>
            </p:cNvSpPr>
            <p:nvPr/>
          </p:nvSpPr>
          <p:spPr bwMode="auto">
            <a:xfrm>
              <a:off x="916" y="3277"/>
              <a:ext cx="1018" cy="234"/>
            </a:xfrm>
            <a:custGeom>
              <a:avLst/>
              <a:gdLst>
                <a:gd name="T0" fmla="*/ 1017 w 1018"/>
                <a:gd name="T1" fmla="*/ 100 h 234"/>
                <a:gd name="T2" fmla="*/ 1008 w 1018"/>
                <a:gd name="T3" fmla="*/ 98 h 234"/>
                <a:gd name="T4" fmla="*/ 996 w 1018"/>
                <a:gd name="T5" fmla="*/ 96 h 234"/>
                <a:gd name="T6" fmla="*/ 985 w 1018"/>
                <a:gd name="T7" fmla="*/ 94 h 234"/>
                <a:gd name="T8" fmla="*/ 972 w 1018"/>
                <a:gd name="T9" fmla="*/ 90 h 234"/>
                <a:gd name="T10" fmla="*/ 941 w 1018"/>
                <a:gd name="T11" fmla="*/ 83 h 234"/>
                <a:gd name="T12" fmla="*/ 908 w 1018"/>
                <a:gd name="T13" fmla="*/ 75 h 234"/>
                <a:gd name="T14" fmla="*/ 872 w 1018"/>
                <a:gd name="T15" fmla="*/ 66 h 234"/>
                <a:gd name="T16" fmla="*/ 833 w 1018"/>
                <a:gd name="T17" fmla="*/ 56 h 234"/>
                <a:gd name="T18" fmla="*/ 792 w 1018"/>
                <a:gd name="T19" fmla="*/ 47 h 234"/>
                <a:gd name="T20" fmla="*/ 752 w 1018"/>
                <a:gd name="T21" fmla="*/ 37 h 234"/>
                <a:gd name="T22" fmla="*/ 708 w 1018"/>
                <a:gd name="T23" fmla="*/ 28 h 234"/>
                <a:gd name="T24" fmla="*/ 665 w 1018"/>
                <a:gd name="T25" fmla="*/ 20 h 234"/>
                <a:gd name="T26" fmla="*/ 623 w 1018"/>
                <a:gd name="T27" fmla="*/ 13 h 234"/>
                <a:gd name="T28" fmla="*/ 602 w 1018"/>
                <a:gd name="T29" fmla="*/ 9 h 234"/>
                <a:gd name="T30" fmla="*/ 580 w 1018"/>
                <a:gd name="T31" fmla="*/ 7 h 234"/>
                <a:gd name="T32" fmla="*/ 559 w 1018"/>
                <a:gd name="T33" fmla="*/ 4 h 234"/>
                <a:gd name="T34" fmla="*/ 540 w 1018"/>
                <a:gd name="T35" fmla="*/ 2 h 234"/>
                <a:gd name="T36" fmla="*/ 520 w 1018"/>
                <a:gd name="T37" fmla="*/ 1 h 234"/>
                <a:gd name="T38" fmla="*/ 501 w 1018"/>
                <a:gd name="T39" fmla="*/ 0 h 234"/>
                <a:gd name="T40" fmla="*/ 483 w 1018"/>
                <a:gd name="T41" fmla="*/ 0 h 234"/>
                <a:gd name="T42" fmla="*/ 465 w 1018"/>
                <a:gd name="T43" fmla="*/ 0 h 234"/>
                <a:gd name="T44" fmla="*/ 447 w 1018"/>
                <a:gd name="T45" fmla="*/ 1 h 234"/>
                <a:gd name="T46" fmla="*/ 430 w 1018"/>
                <a:gd name="T47" fmla="*/ 3 h 234"/>
                <a:gd name="T48" fmla="*/ 414 w 1018"/>
                <a:gd name="T49" fmla="*/ 5 h 234"/>
                <a:gd name="T50" fmla="*/ 398 w 1018"/>
                <a:gd name="T51" fmla="*/ 9 h 234"/>
                <a:gd name="T52" fmla="*/ 383 w 1018"/>
                <a:gd name="T53" fmla="*/ 13 h 234"/>
                <a:gd name="T54" fmla="*/ 367 w 1018"/>
                <a:gd name="T55" fmla="*/ 17 h 234"/>
                <a:gd name="T56" fmla="*/ 351 w 1018"/>
                <a:gd name="T57" fmla="*/ 22 h 234"/>
                <a:gd name="T58" fmla="*/ 334 w 1018"/>
                <a:gd name="T59" fmla="*/ 28 h 234"/>
                <a:gd name="T60" fmla="*/ 320 w 1018"/>
                <a:gd name="T61" fmla="*/ 34 h 234"/>
                <a:gd name="T62" fmla="*/ 303 w 1018"/>
                <a:gd name="T63" fmla="*/ 41 h 234"/>
                <a:gd name="T64" fmla="*/ 289 w 1018"/>
                <a:gd name="T65" fmla="*/ 49 h 234"/>
                <a:gd name="T66" fmla="*/ 272 w 1018"/>
                <a:gd name="T67" fmla="*/ 56 h 234"/>
                <a:gd name="T68" fmla="*/ 243 w 1018"/>
                <a:gd name="T69" fmla="*/ 73 h 234"/>
                <a:gd name="T70" fmla="*/ 214 w 1018"/>
                <a:gd name="T71" fmla="*/ 90 h 234"/>
                <a:gd name="T72" fmla="*/ 184 w 1018"/>
                <a:gd name="T73" fmla="*/ 109 h 234"/>
                <a:gd name="T74" fmla="*/ 157 w 1018"/>
                <a:gd name="T75" fmla="*/ 127 h 234"/>
                <a:gd name="T76" fmla="*/ 130 w 1018"/>
                <a:gd name="T77" fmla="*/ 145 h 234"/>
                <a:gd name="T78" fmla="*/ 104 w 1018"/>
                <a:gd name="T79" fmla="*/ 163 h 234"/>
                <a:gd name="T80" fmla="*/ 82 w 1018"/>
                <a:gd name="T81" fmla="*/ 180 h 234"/>
                <a:gd name="T82" fmla="*/ 59 w 1018"/>
                <a:gd name="T83" fmla="*/ 196 h 234"/>
                <a:gd name="T84" fmla="*/ 47 w 1018"/>
                <a:gd name="T85" fmla="*/ 203 h 234"/>
                <a:gd name="T86" fmla="*/ 37 w 1018"/>
                <a:gd name="T87" fmla="*/ 211 h 234"/>
                <a:gd name="T88" fmla="*/ 28 w 1018"/>
                <a:gd name="T89" fmla="*/ 217 h 234"/>
                <a:gd name="T90" fmla="*/ 18 w 1018"/>
                <a:gd name="T91" fmla="*/ 223 h 234"/>
                <a:gd name="T92" fmla="*/ 8 w 1018"/>
                <a:gd name="T93" fmla="*/ 228 h 234"/>
                <a:gd name="T94" fmla="*/ 0 w 1018"/>
                <a:gd name="T95" fmla="*/ 233 h 23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018"/>
                <a:gd name="T145" fmla="*/ 0 h 234"/>
                <a:gd name="T146" fmla="*/ 1018 w 1018"/>
                <a:gd name="T147" fmla="*/ 234 h 23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018" h="234">
                  <a:moveTo>
                    <a:pt x="1017" y="100"/>
                  </a:moveTo>
                  <a:lnTo>
                    <a:pt x="1008" y="98"/>
                  </a:lnTo>
                  <a:lnTo>
                    <a:pt x="996" y="96"/>
                  </a:lnTo>
                  <a:lnTo>
                    <a:pt x="985" y="94"/>
                  </a:lnTo>
                  <a:lnTo>
                    <a:pt x="972" y="90"/>
                  </a:lnTo>
                  <a:lnTo>
                    <a:pt x="941" y="83"/>
                  </a:lnTo>
                  <a:lnTo>
                    <a:pt x="908" y="75"/>
                  </a:lnTo>
                  <a:lnTo>
                    <a:pt x="872" y="66"/>
                  </a:lnTo>
                  <a:lnTo>
                    <a:pt x="833" y="56"/>
                  </a:lnTo>
                  <a:lnTo>
                    <a:pt x="792" y="47"/>
                  </a:lnTo>
                  <a:lnTo>
                    <a:pt x="752" y="37"/>
                  </a:lnTo>
                  <a:lnTo>
                    <a:pt x="708" y="28"/>
                  </a:lnTo>
                  <a:lnTo>
                    <a:pt x="665" y="20"/>
                  </a:lnTo>
                  <a:lnTo>
                    <a:pt x="623" y="13"/>
                  </a:lnTo>
                  <a:lnTo>
                    <a:pt x="602" y="9"/>
                  </a:lnTo>
                  <a:lnTo>
                    <a:pt x="580" y="7"/>
                  </a:lnTo>
                  <a:lnTo>
                    <a:pt x="559" y="4"/>
                  </a:lnTo>
                  <a:lnTo>
                    <a:pt x="540" y="2"/>
                  </a:lnTo>
                  <a:lnTo>
                    <a:pt x="520" y="1"/>
                  </a:lnTo>
                  <a:lnTo>
                    <a:pt x="501" y="0"/>
                  </a:lnTo>
                  <a:lnTo>
                    <a:pt x="483" y="0"/>
                  </a:lnTo>
                  <a:lnTo>
                    <a:pt x="465" y="0"/>
                  </a:lnTo>
                  <a:lnTo>
                    <a:pt x="447" y="1"/>
                  </a:lnTo>
                  <a:lnTo>
                    <a:pt x="430" y="3"/>
                  </a:lnTo>
                  <a:lnTo>
                    <a:pt x="414" y="5"/>
                  </a:lnTo>
                  <a:lnTo>
                    <a:pt x="398" y="9"/>
                  </a:lnTo>
                  <a:lnTo>
                    <a:pt x="383" y="13"/>
                  </a:lnTo>
                  <a:lnTo>
                    <a:pt x="367" y="17"/>
                  </a:lnTo>
                  <a:lnTo>
                    <a:pt x="351" y="22"/>
                  </a:lnTo>
                  <a:lnTo>
                    <a:pt x="334" y="28"/>
                  </a:lnTo>
                  <a:lnTo>
                    <a:pt x="320" y="34"/>
                  </a:lnTo>
                  <a:lnTo>
                    <a:pt x="303" y="41"/>
                  </a:lnTo>
                  <a:lnTo>
                    <a:pt x="289" y="49"/>
                  </a:lnTo>
                  <a:lnTo>
                    <a:pt x="272" y="56"/>
                  </a:lnTo>
                  <a:lnTo>
                    <a:pt x="243" y="73"/>
                  </a:lnTo>
                  <a:lnTo>
                    <a:pt x="214" y="90"/>
                  </a:lnTo>
                  <a:lnTo>
                    <a:pt x="184" y="109"/>
                  </a:lnTo>
                  <a:lnTo>
                    <a:pt x="157" y="127"/>
                  </a:lnTo>
                  <a:lnTo>
                    <a:pt x="130" y="145"/>
                  </a:lnTo>
                  <a:lnTo>
                    <a:pt x="104" y="163"/>
                  </a:lnTo>
                  <a:lnTo>
                    <a:pt x="82" y="180"/>
                  </a:lnTo>
                  <a:lnTo>
                    <a:pt x="59" y="196"/>
                  </a:lnTo>
                  <a:lnTo>
                    <a:pt x="47" y="203"/>
                  </a:lnTo>
                  <a:lnTo>
                    <a:pt x="37" y="211"/>
                  </a:lnTo>
                  <a:lnTo>
                    <a:pt x="28" y="217"/>
                  </a:lnTo>
                  <a:lnTo>
                    <a:pt x="18" y="223"/>
                  </a:lnTo>
                  <a:lnTo>
                    <a:pt x="8" y="228"/>
                  </a:lnTo>
                  <a:lnTo>
                    <a:pt x="0" y="233"/>
                  </a:lnTo>
                </a:path>
              </a:pathLst>
            </a:custGeom>
            <a:noFill/>
            <a:ln w="12700" cap="rnd">
              <a:solidFill>
                <a:srgbClr val="0000FF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IN" altLang="en-US"/>
            </a:p>
          </p:txBody>
        </p:sp>
      </p:grpSp>
      <p:grpSp>
        <p:nvGrpSpPr>
          <p:cNvPr id="11" name="Group 33">
            <a:extLst>
              <a:ext uri="{FF2B5EF4-FFF2-40B4-BE49-F238E27FC236}">
                <a16:creationId xmlns="" xmlns:a16="http://schemas.microsoft.com/office/drawing/2014/main" id="{C0DFD498-E1AC-4080-99A4-A86FCC3D29F8}"/>
              </a:ext>
            </a:extLst>
          </p:cNvPr>
          <p:cNvGrpSpPr>
            <a:grpSpLocks/>
          </p:cNvGrpSpPr>
          <p:nvPr/>
        </p:nvGrpSpPr>
        <p:grpSpPr bwMode="auto">
          <a:xfrm>
            <a:off x="587375" y="4067175"/>
            <a:ext cx="8134350" cy="1706563"/>
            <a:chOff x="371" y="2901"/>
            <a:chExt cx="5124" cy="1075"/>
          </a:xfrm>
        </p:grpSpPr>
        <p:sp>
          <p:nvSpPr>
            <p:cNvPr id="32810" name="Rectangle 34">
              <a:extLst>
                <a:ext uri="{FF2B5EF4-FFF2-40B4-BE49-F238E27FC236}">
                  <a16:creationId xmlns="" xmlns:a16="http://schemas.microsoft.com/office/drawing/2014/main" id="{5FEF27D7-EA8F-4591-AFF5-6F947D4C3A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" y="2901"/>
              <a:ext cx="512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2000" dirty="0">
                  <a:latin typeface="Times New Roman" panose="02020603050405020304" pitchFamily="18" charset="0"/>
                </a:rPr>
                <a:t>Now we divide 3</a:t>
              </a:r>
              <a:r>
                <a:rPr lang="en-US" altLang="en-US" sz="2000" b="1" i="1" dirty="0">
                  <a:latin typeface="Times New Roman" panose="02020603050405020304" pitchFamily="18" charset="0"/>
                </a:rPr>
                <a:t>x</a:t>
              </a:r>
              <a:r>
                <a:rPr lang="en-US" altLang="en-US" sz="2000" baseline="30000" dirty="0">
                  <a:latin typeface="Times New Roman" panose="02020603050405020304" pitchFamily="18" charset="0"/>
                </a:rPr>
                <a:t>2</a:t>
              </a:r>
              <a:r>
                <a:rPr lang="en-US" altLang="en-US" sz="2000" dirty="0">
                  <a:latin typeface="Times New Roman" panose="02020603050405020304" pitchFamily="18" charset="0"/>
                </a:rPr>
                <a:t> by 3</a:t>
              </a:r>
              <a:r>
                <a:rPr lang="en-US" altLang="en-US" sz="2000" b="1" i="1" dirty="0">
                  <a:latin typeface="Times New Roman" panose="02020603050405020304" pitchFamily="18" charset="0"/>
                </a:rPr>
                <a:t>x</a:t>
              </a:r>
              <a:r>
                <a:rPr lang="en-US" altLang="en-US" sz="2000" dirty="0">
                  <a:latin typeface="Times New Roman" panose="02020603050405020304" pitchFamily="18" charset="0"/>
                </a:rPr>
                <a:t> to obtain </a:t>
              </a:r>
              <a:r>
                <a:rPr lang="en-US" altLang="en-US" sz="2000" b="1" i="1" dirty="0">
                  <a:latin typeface="Times New Roman" panose="02020603050405020304" pitchFamily="18" charset="0"/>
                </a:rPr>
                <a:t>x</a:t>
              </a:r>
              <a:r>
                <a:rPr lang="en-US" altLang="en-US" sz="2000" dirty="0">
                  <a:latin typeface="Times New Roman" panose="02020603050405020304" pitchFamily="18" charset="0"/>
                </a:rPr>
                <a:t>, multiply </a:t>
              </a:r>
              <a:r>
                <a:rPr lang="en-US" altLang="en-US" sz="2000" b="1" i="1" dirty="0">
                  <a:latin typeface="Times New Roman" panose="02020603050405020304" pitchFamily="18" charset="0"/>
                </a:rPr>
                <a:t>x</a:t>
              </a:r>
              <a:r>
                <a:rPr lang="en-US" altLang="en-US" sz="2000" dirty="0">
                  <a:latin typeface="Times New Roman" panose="02020603050405020304" pitchFamily="18" charset="0"/>
                </a:rPr>
                <a:t> and the divisor, and subtract.</a:t>
              </a:r>
            </a:p>
          </p:txBody>
        </p:sp>
        <p:sp>
          <p:nvSpPr>
            <p:cNvPr id="32811" name="Rectangle 35">
              <a:extLst>
                <a:ext uri="{FF2B5EF4-FFF2-40B4-BE49-F238E27FC236}">
                  <a16:creationId xmlns="" xmlns:a16="http://schemas.microsoft.com/office/drawing/2014/main" id="{D90893E3-7D31-44FE-8A98-4D28C544F9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6" y="3499"/>
              <a:ext cx="36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1600">
                  <a:latin typeface="Times New Roman" panose="02020603050405020304" pitchFamily="18" charset="0"/>
                </a:rPr>
                <a:t>3</a:t>
              </a:r>
              <a:r>
                <a:rPr lang="en-US" altLang="en-US" sz="1600" b="1" i="1">
                  <a:latin typeface="Times New Roman" panose="02020603050405020304" pitchFamily="18" charset="0"/>
                </a:rPr>
                <a:t>x</a:t>
              </a:r>
              <a:r>
                <a:rPr lang="en-US" altLang="en-US" sz="1600">
                  <a:latin typeface="Times New Roman" panose="02020603050405020304" pitchFamily="18" charset="0"/>
                </a:rPr>
                <a:t> – 2</a:t>
              </a:r>
            </a:p>
          </p:txBody>
        </p:sp>
        <p:sp>
          <p:nvSpPr>
            <p:cNvPr id="32812" name="Rectangle 36">
              <a:extLst>
                <a:ext uri="{FF2B5EF4-FFF2-40B4-BE49-F238E27FC236}">
                  <a16:creationId xmlns="" xmlns:a16="http://schemas.microsoft.com/office/drawing/2014/main" id="{9A37D27C-59E1-4373-BD10-697E9EC0A5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1" y="3504"/>
              <a:ext cx="119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1600">
                  <a:latin typeface="Times New Roman" panose="02020603050405020304" pitchFamily="18" charset="0"/>
                </a:rPr>
                <a:t>6</a:t>
              </a:r>
              <a:r>
                <a:rPr lang="en-US" altLang="en-US" sz="1600" b="1" i="1">
                  <a:latin typeface="Times New Roman" panose="02020603050405020304" pitchFamily="18" charset="0"/>
                </a:rPr>
                <a:t>x</a:t>
              </a:r>
              <a:r>
                <a:rPr lang="en-US" altLang="en-US" sz="1600" baseline="30000">
                  <a:latin typeface="Times New Roman" panose="02020603050405020304" pitchFamily="18" charset="0"/>
                </a:rPr>
                <a:t>3</a:t>
              </a:r>
              <a:r>
                <a:rPr lang="en-US" altLang="en-US" sz="1600">
                  <a:latin typeface="Times New Roman" panose="02020603050405020304" pitchFamily="18" charset="0"/>
                </a:rPr>
                <a:t> –    </a:t>
              </a:r>
              <a:r>
                <a:rPr lang="en-US" altLang="en-US" sz="1600" b="1" i="1">
                  <a:latin typeface="Times New Roman" panose="02020603050405020304" pitchFamily="18" charset="0"/>
                </a:rPr>
                <a:t>x</a:t>
              </a:r>
              <a:r>
                <a:rPr lang="en-US" altLang="en-US" sz="1600" baseline="30000">
                  <a:latin typeface="Times New Roman" panose="02020603050405020304" pitchFamily="18" charset="0"/>
                </a:rPr>
                <a:t>2</a:t>
              </a:r>
              <a:r>
                <a:rPr lang="en-US" altLang="en-US" sz="1600">
                  <a:latin typeface="Times New Roman" panose="02020603050405020304" pitchFamily="18" charset="0"/>
                </a:rPr>
                <a:t>  –  5</a:t>
              </a:r>
              <a:r>
                <a:rPr lang="en-US" altLang="en-US" sz="1600" b="1" i="1">
                  <a:latin typeface="Times New Roman" panose="02020603050405020304" pitchFamily="18" charset="0"/>
                </a:rPr>
                <a:t>x</a:t>
              </a:r>
              <a:r>
                <a:rPr lang="en-US" altLang="en-US" sz="1600">
                  <a:latin typeface="Times New Roman" panose="02020603050405020304" pitchFamily="18" charset="0"/>
                </a:rPr>
                <a:t>  +  4</a:t>
              </a:r>
            </a:p>
          </p:txBody>
        </p:sp>
        <p:sp>
          <p:nvSpPr>
            <p:cNvPr id="32813" name="Freeform 37">
              <a:extLst>
                <a:ext uri="{FF2B5EF4-FFF2-40B4-BE49-F238E27FC236}">
                  <a16:creationId xmlns="" xmlns:a16="http://schemas.microsoft.com/office/drawing/2014/main" id="{62292FD6-3E94-49E0-8ADC-072D98F44F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9" y="3499"/>
              <a:ext cx="37" cy="140"/>
            </a:xfrm>
            <a:custGeom>
              <a:avLst/>
              <a:gdLst>
                <a:gd name="T0" fmla="*/ 6 w 37"/>
                <a:gd name="T1" fmla="*/ 139 h 140"/>
                <a:gd name="T2" fmla="*/ 7 w 37"/>
                <a:gd name="T3" fmla="*/ 138 h 140"/>
                <a:gd name="T4" fmla="*/ 7 w 37"/>
                <a:gd name="T5" fmla="*/ 137 h 140"/>
                <a:gd name="T6" fmla="*/ 8 w 37"/>
                <a:gd name="T7" fmla="*/ 135 h 140"/>
                <a:gd name="T8" fmla="*/ 9 w 37"/>
                <a:gd name="T9" fmla="*/ 134 h 140"/>
                <a:gd name="T10" fmla="*/ 10 w 37"/>
                <a:gd name="T11" fmla="*/ 132 h 140"/>
                <a:gd name="T12" fmla="*/ 11 w 37"/>
                <a:gd name="T13" fmla="*/ 130 h 140"/>
                <a:gd name="T14" fmla="*/ 12 w 37"/>
                <a:gd name="T15" fmla="*/ 128 h 140"/>
                <a:gd name="T16" fmla="*/ 13 w 37"/>
                <a:gd name="T17" fmla="*/ 126 h 140"/>
                <a:gd name="T18" fmla="*/ 15 w 37"/>
                <a:gd name="T19" fmla="*/ 122 h 140"/>
                <a:gd name="T20" fmla="*/ 18 w 37"/>
                <a:gd name="T21" fmla="*/ 117 h 140"/>
                <a:gd name="T22" fmla="*/ 21 w 37"/>
                <a:gd name="T23" fmla="*/ 112 h 140"/>
                <a:gd name="T24" fmla="*/ 23 w 37"/>
                <a:gd name="T25" fmla="*/ 107 h 140"/>
                <a:gd name="T26" fmla="*/ 26 w 37"/>
                <a:gd name="T27" fmla="*/ 102 h 140"/>
                <a:gd name="T28" fmla="*/ 28 w 37"/>
                <a:gd name="T29" fmla="*/ 97 h 140"/>
                <a:gd name="T30" fmla="*/ 29 w 37"/>
                <a:gd name="T31" fmla="*/ 94 h 140"/>
                <a:gd name="T32" fmla="*/ 31 w 37"/>
                <a:gd name="T33" fmla="*/ 91 h 140"/>
                <a:gd name="T34" fmla="*/ 31 w 37"/>
                <a:gd name="T35" fmla="*/ 89 h 140"/>
                <a:gd name="T36" fmla="*/ 32 w 37"/>
                <a:gd name="T37" fmla="*/ 86 h 140"/>
                <a:gd name="T38" fmla="*/ 33 w 37"/>
                <a:gd name="T39" fmla="*/ 84 h 140"/>
                <a:gd name="T40" fmla="*/ 34 w 37"/>
                <a:gd name="T41" fmla="*/ 81 h 140"/>
                <a:gd name="T42" fmla="*/ 35 w 37"/>
                <a:gd name="T43" fmla="*/ 79 h 140"/>
                <a:gd name="T44" fmla="*/ 35 w 37"/>
                <a:gd name="T45" fmla="*/ 76 h 140"/>
                <a:gd name="T46" fmla="*/ 36 w 37"/>
                <a:gd name="T47" fmla="*/ 74 h 140"/>
                <a:gd name="T48" fmla="*/ 36 w 37"/>
                <a:gd name="T49" fmla="*/ 71 h 140"/>
                <a:gd name="T50" fmla="*/ 36 w 37"/>
                <a:gd name="T51" fmla="*/ 69 h 140"/>
                <a:gd name="T52" fmla="*/ 36 w 37"/>
                <a:gd name="T53" fmla="*/ 67 h 140"/>
                <a:gd name="T54" fmla="*/ 36 w 37"/>
                <a:gd name="T55" fmla="*/ 65 h 140"/>
                <a:gd name="T56" fmla="*/ 36 w 37"/>
                <a:gd name="T57" fmla="*/ 62 h 140"/>
                <a:gd name="T58" fmla="*/ 35 w 37"/>
                <a:gd name="T59" fmla="*/ 60 h 140"/>
                <a:gd name="T60" fmla="*/ 34 w 37"/>
                <a:gd name="T61" fmla="*/ 58 h 140"/>
                <a:gd name="T62" fmla="*/ 34 w 37"/>
                <a:gd name="T63" fmla="*/ 56 h 140"/>
                <a:gd name="T64" fmla="*/ 33 w 37"/>
                <a:gd name="T65" fmla="*/ 54 h 140"/>
                <a:gd name="T66" fmla="*/ 32 w 37"/>
                <a:gd name="T67" fmla="*/ 51 h 140"/>
                <a:gd name="T68" fmla="*/ 31 w 37"/>
                <a:gd name="T69" fmla="*/ 49 h 140"/>
                <a:gd name="T70" fmla="*/ 30 w 37"/>
                <a:gd name="T71" fmla="*/ 46 h 140"/>
                <a:gd name="T72" fmla="*/ 29 w 37"/>
                <a:gd name="T73" fmla="*/ 44 h 140"/>
                <a:gd name="T74" fmla="*/ 27 w 37"/>
                <a:gd name="T75" fmla="*/ 42 h 140"/>
                <a:gd name="T76" fmla="*/ 26 w 37"/>
                <a:gd name="T77" fmla="*/ 39 h 140"/>
                <a:gd name="T78" fmla="*/ 23 w 37"/>
                <a:gd name="T79" fmla="*/ 35 h 140"/>
                <a:gd name="T80" fmla="*/ 20 w 37"/>
                <a:gd name="T81" fmla="*/ 30 h 140"/>
                <a:gd name="T82" fmla="*/ 17 w 37"/>
                <a:gd name="T83" fmla="*/ 26 h 140"/>
                <a:gd name="T84" fmla="*/ 14 w 37"/>
                <a:gd name="T85" fmla="*/ 21 h 140"/>
                <a:gd name="T86" fmla="*/ 11 w 37"/>
                <a:gd name="T87" fmla="*/ 17 h 140"/>
                <a:gd name="T88" fmla="*/ 8 w 37"/>
                <a:gd name="T89" fmla="*/ 13 h 140"/>
                <a:gd name="T90" fmla="*/ 7 w 37"/>
                <a:gd name="T91" fmla="*/ 11 h 140"/>
                <a:gd name="T92" fmla="*/ 6 w 37"/>
                <a:gd name="T93" fmla="*/ 9 h 140"/>
                <a:gd name="T94" fmla="*/ 5 w 37"/>
                <a:gd name="T95" fmla="*/ 8 h 140"/>
                <a:gd name="T96" fmla="*/ 4 w 37"/>
                <a:gd name="T97" fmla="*/ 6 h 140"/>
                <a:gd name="T98" fmla="*/ 2 w 37"/>
                <a:gd name="T99" fmla="*/ 4 h 140"/>
                <a:gd name="T100" fmla="*/ 2 w 37"/>
                <a:gd name="T101" fmla="*/ 3 h 140"/>
                <a:gd name="T102" fmla="*/ 1 w 37"/>
                <a:gd name="T103" fmla="*/ 1 h 140"/>
                <a:gd name="T104" fmla="*/ 0 w 37"/>
                <a:gd name="T105" fmla="*/ 0 h 14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7"/>
                <a:gd name="T160" fmla="*/ 0 h 140"/>
                <a:gd name="T161" fmla="*/ 37 w 37"/>
                <a:gd name="T162" fmla="*/ 140 h 14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7" h="140">
                  <a:moveTo>
                    <a:pt x="6" y="139"/>
                  </a:moveTo>
                  <a:lnTo>
                    <a:pt x="7" y="138"/>
                  </a:lnTo>
                  <a:lnTo>
                    <a:pt x="7" y="137"/>
                  </a:lnTo>
                  <a:lnTo>
                    <a:pt x="8" y="135"/>
                  </a:lnTo>
                  <a:lnTo>
                    <a:pt x="9" y="134"/>
                  </a:lnTo>
                  <a:lnTo>
                    <a:pt x="10" y="132"/>
                  </a:lnTo>
                  <a:lnTo>
                    <a:pt x="11" y="130"/>
                  </a:lnTo>
                  <a:lnTo>
                    <a:pt x="12" y="128"/>
                  </a:lnTo>
                  <a:lnTo>
                    <a:pt x="13" y="126"/>
                  </a:lnTo>
                  <a:lnTo>
                    <a:pt x="15" y="122"/>
                  </a:lnTo>
                  <a:lnTo>
                    <a:pt x="18" y="117"/>
                  </a:lnTo>
                  <a:lnTo>
                    <a:pt x="21" y="112"/>
                  </a:lnTo>
                  <a:lnTo>
                    <a:pt x="23" y="107"/>
                  </a:lnTo>
                  <a:lnTo>
                    <a:pt x="26" y="102"/>
                  </a:lnTo>
                  <a:lnTo>
                    <a:pt x="28" y="97"/>
                  </a:lnTo>
                  <a:lnTo>
                    <a:pt x="29" y="94"/>
                  </a:lnTo>
                  <a:lnTo>
                    <a:pt x="31" y="91"/>
                  </a:lnTo>
                  <a:lnTo>
                    <a:pt x="31" y="89"/>
                  </a:lnTo>
                  <a:lnTo>
                    <a:pt x="32" y="86"/>
                  </a:lnTo>
                  <a:lnTo>
                    <a:pt x="33" y="84"/>
                  </a:lnTo>
                  <a:lnTo>
                    <a:pt x="34" y="81"/>
                  </a:lnTo>
                  <a:lnTo>
                    <a:pt x="35" y="79"/>
                  </a:lnTo>
                  <a:lnTo>
                    <a:pt x="35" y="76"/>
                  </a:lnTo>
                  <a:lnTo>
                    <a:pt x="36" y="74"/>
                  </a:lnTo>
                  <a:lnTo>
                    <a:pt x="36" y="71"/>
                  </a:lnTo>
                  <a:lnTo>
                    <a:pt x="36" y="69"/>
                  </a:lnTo>
                  <a:lnTo>
                    <a:pt x="36" y="67"/>
                  </a:lnTo>
                  <a:lnTo>
                    <a:pt x="36" y="65"/>
                  </a:lnTo>
                  <a:lnTo>
                    <a:pt x="36" y="62"/>
                  </a:lnTo>
                  <a:lnTo>
                    <a:pt x="35" y="60"/>
                  </a:lnTo>
                  <a:lnTo>
                    <a:pt x="34" y="58"/>
                  </a:lnTo>
                  <a:lnTo>
                    <a:pt x="34" y="56"/>
                  </a:lnTo>
                  <a:lnTo>
                    <a:pt x="33" y="54"/>
                  </a:lnTo>
                  <a:lnTo>
                    <a:pt x="32" y="51"/>
                  </a:lnTo>
                  <a:lnTo>
                    <a:pt x="31" y="49"/>
                  </a:lnTo>
                  <a:lnTo>
                    <a:pt x="30" y="46"/>
                  </a:lnTo>
                  <a:lnTo>
                    <a:pt x="29" y="44"/>
                  </a:lnTo>
                  <a:lnTo>
                    <a:pt x="27" y="42"/>
                  </a:lnTo>
                  <a:lnTo>
                    <a:pt x="26" y="39"/>
                  </a:lnTo>
                  <a:lnTo>
                    <a:pt x="23" y="35"/>
                  </a:lnTo>
                  <a:lnTo>
                    <a:pt x="20" y="30"/>
                  </a:lnTo>
                  <a:lnTo>
                    <a:pt x="17" y="26"/>
                  </a:lnTo>
                  <a:lnTo>
                    <a:pt x="14" y="21"/>
                  </a:lnTo>
                  <a:lnTo>
                    <a:pt x="11" y="17"/>
                  </a:lnTo>
                  <a:lnTo>
                    <a:pt x="8" y="13"/>
                  </a:lnTo>
                  <a:lnTo>
                    <a:pt x="7" y="11"/>
                  </a:lnTo>
                  <a:lnTo>
                    <a:pt x="6" y="9"/>
                  </a:lnTo>
                  <a:lnTo>
                    <a:pt x="5" y="8"/>
                  </a:lnTo>
                  <a:lnTo>
                    <a:pt x="4" y="6"/>
                  </a:lnTo>
                  <a:lnTo>
                    <a:pt x="2" y="4"/>
                  </a:lnTo>
                  <a:lnTo>
                    <a:pt x="2" y="3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IN" altLang="en-US"/>
            </a:p>
          </p:txBody>
        </p:sp>
        <p:sp>
          <p:nvSpPr>
            <p:cNvPr id="32814" name="Line 38">
              <a:extLst>
                <a:ext uri="{FF2B5EF4-FFF2-40B4-BE49-F238E27FC236}">
                  <a16:creationId xmlns="" xmlns:a16="http://schemas.microsoft.com/office/drawing/2014/main" id="{F081C924-7A5D-4DB5-9E7D-C7647CD706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28" y="3498"/>
              <a:ext cx="148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15" name="Rectangle 39">
              <a:extLst>
                <a:ext uri="{FF2B5EF4-FFF2-40B4-BE49-F238E27FC236}">
                  <a16:creationId xmlns="" xmlns:a16="http://schemas.microsoft.com/office/drawing/2014/main" id="{8F180F4A-FAAA-40D6-8A03-6C4E80C0C9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3648"/>
              <a:ext cx="597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1600">
                  <a:latin typeface="Times New Roman" panose="02020603050405020304" pitchFamily="18" charset="0"/>
                </a:rPr>
                <a:t>6</a:t>
              </a:r>
              <a:r>
                <a:rPr lang="en-US" altLang="en-US" sz="1600" b="1" i="1">
                  <a:latin typeface="Times New Roman" panose="02020603050405020304" pitchFamily="18" charset="0"/>
                </a:rPr>
                <a:t>x</a:t>
              </a:r>
              <a:r>
                <a:rPr lang="en-US" altLang="en-US" sz="1600" baseline="30000">
                  <a:latin typeface="Times New Roman" panose="02020603050405020304" pitchFamily="18" charset="0"/>
                </a:rPr>
                <a:t>3</a:t>
              </a:r>
              <a:r>
                <a:rPr lang="en-US" altLang="en-US" sz="1600">
                  <a:latin typeface="Times New Roman" panose="02020603050405020304" pitchFamily="18" charset="0"/>
                </a:rPr>
                <a:t> –  4</a:t>
              </a:r>
              <a:r>
                <a:rPr lang="en-US" altLang="en-US" sz="1600" b="1" i="1">
                  <a:latin typeface="Times New Roman" panose="02020603050405020304" pitchFamily="18" charset="0"/>
                </a:rPr>
                <a:t>x</a:t>
              </a:r>
              <a:r>
                <a:rPr lang="en-US" altLang="en-US" sz="1600" baseline="30000">
                  <a:latin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32816" name="Line 40">
              <a:extLst>
                <a:ext uri="{FF2B5EF4-FFF2-40B4-BE49-F238E27FC236}">
                  <a16:creationId xmlns="" xmlns:a16="http://schemas.microsoft.com/office/drawing/2014/main" id="{D1A04CB2-764C-44E2-A8D9-6269445BF2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3801"/>
              <a:ext cx="5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17" name="Rectangle 41">
              <a:extLst>
                <a:ext uri="{FF2B5EF4-FFF2-40B4-BE49-F238E27FC236}">
                  <a16:creationId xmlns="" xmlns:a16="http://schemas.microsoft.com/office/drawing/2014/main" id="{10821814-2E1E-42F2-AAF8-877CB3EA54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1" y="3332"/>
              <a:ext cx="68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1600">
                  <a:latin typeface="Times New Roman" panose="02020603050405020304" pitchFamily="18" charset="0"/>
                </a:rPr>
                <a:t>2</a:t>
              </a:r>
              <a:r>
                <a:rPr lang="en-US" altLang="en-US" sz="1600" b="1" i="1">
                  <a:latin typeface="Times New Roman" panose="02020603050405020304" pitchFamily="18" charset="0"/>
                </a:rPr>
                <a:t>x</a:t>
              </a:r>
              <a:r>
                <a:rPr lang="en-US" altLang="en-US" sz="1600" baseline="30000">
                  <a:latin typeface="Times New Roman" panose="02020603050405020304" pitchFamily="18" charset="0"/>
                </a:rPr>
                <a:t>2 </a:t>
              </a:r>
              <a:r>
                <a:rPr lang="en-US" altLang="en-US" sz="1600">
                  <a:latin typeface="Times New Roman" panose="02020603050405020304" pitchFamily="18" charset="0"/>
                </a:rPr>
                <a:t> +    </a:t>
              </a:r>
              <a:r>
                <a:rPr lang="en-US" altLang="en-US" sz="1600" b="1" i="1">
                  <a:latin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32818" name="Rectangle 42">
              <a:extLst>
                <a:ext uri="{FF2B5EF4-FFF2-40B4-BE49-F238E27FC236}">
                  <a16:creationId xmlns="" xmlns:a16="http://schemas.microsoft.com/office/drawing/2014/main" id="{CF9B73AB-6C4B-443C-A735-7B3EBDE24F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2" y="3822"/>
              <a:ext cx="597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1600">
                  <a:latin typeface="Times New Roman" panose="02020603050405020304" pitchFamily="18" charset="0"/>
                </a:rPr>
                <a:t>3</a:t>
              </a:r>
              <a:r>
                <a:rPr lang="en-US" altLang="en-US" sz="1600" b="1" i="1">
                  <a:latin typeface="Times New Roman" panose="02020603050405020304" pitchFamily="18" charset="0"/>
                </a:rPr>
                <a:t>x</a:t>
              </a:r>
              <a:r>
                <a:rPr lang="en-US" altLang="en-US" sz="1600" baseline="30000">
                  <a:latin typeface="Times New Roman" panose="02020603050405020304" pitchFamily="18" charset="0"/>
                </a:rPr>
                <a:t>2   </a:t>
              </a:r>
              <a:r>
                <a:rPr lang="en-US" altLang="en-US" sz="1600">
                  <a:latin typeface="Times New Roman" panose="02020603050405020304" pitchFamily="18" charset="0"/>
                </a:rPr>
                <a:t>– 5</a:t>
              </a:r>
              <a:r>
                <a:rPr lang="en-US" altLang="en-US" sz="1600" b="1" i="1">
                  <a:latin typeface="Times New Roman" panose="02020603050405020304" pitchFamily="18" charset="0"/>
                </a:rPr>
                <a:t>x</a:t>
              </a:r>
            </a:p>
          </p:txBody>
        </p:sp>
      </p:grpSp>
      <p:grpSp>
        <p:nvGrpSpPr>
          <p:cNvPr id="12" name="Group 43">
            <a:extLst>
              <a:ext uri="{FF2B5EF4-FFF2-40B4-BE49-F238E27FC236}">
                <a16:creationId xmlns="" xmlns:a16="http://schemas.microsoft.com/office/drawing/2014/main" id="{E6786019-2891-469C-BF15-0DAF6C104AC8}"/>
              </a:ext>
            </a:extLst>
          </p:cNvPr>
          <p:cNvGrpSpPr>
            <a:grpSpLocks/>
          </p:cNvGrpSpPr>
          <p:nvPr/>
        </p:nvGrpSpPr>
        <p:grpSpPr bwMode="auto">
          <a:xfrm>
            <a:off x="541338" y="4529138"/>
            <a:ext cx="7570787" cy="1473200"/>
            <a:chOff x="342" y="3192"/>
            <a:chExt cx="4769" cy="928"/>
          </a:xfrm>
        </p:grpSpPr>
        <p:sp>
          <p:nvSpPr>
            <p:cNvPr id="32805" name="Rectangle 44">
              <a:extLst>
                <a:ext uri="{FF2B5EF4-FFF2-40B4-BE49-F238E27FC236}">
                  <a16:creationId xmlns="" xmlns:a16="http://schemas.microsoft.com/office/drawing/2014/main" id="{119C8C0D-4911-4C2C-94E2-80DAF81976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" y="3192"/>
              <a:ext cx="56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FF0000"/>
                  </a:solidFill>
                  <a:latin typeface="Times New Roman" panose="02020603050405020304" pitchFamily="18" charset="0"/>
                </a:rPr>
                <a:t>Multiply.</a:t>
              </a:r>
              <a:r>
                <a:rPr lang="en-US" altLang="en-US" sz="1400">
                  <a:latin typeface="Times New Roman" panose="02020603050405020304" pitchFamily="18" charset="0"/>
                </a:rPr>
                <a:t> </a:t>
              </a:r>
            </a:p>
          </p:txBody>
        </p:sp>
        <p:grpSp>
          <p:nvGrpSpPr>
            <p:cNvPr id="32806" name="Group 45">
              <a:extLst>
                <a:ext uri="{FF2B5EF4-FFF2-40B4-BE49-F238E27FC236}">
                  <a16:creationId xmlns="" xmlns:a16="http://schemas.microsoft.com/office/drawing/2014/main" id="{7DAF65B2-4FDF-4426-A359-004FC2916B5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21" y="3608"/>
              <a:ext cx="4190" cy="512"/>
              <a:chOff x="921" y="3608"/>
              <a:chExt cx="4190" cy="512"/>
            </a:xfrm>
          </p:grpSpPr>
          <p:sp>
            <p:nvSpPr>
              <p:cNvPr id="32807" name="Rectangle 46">
                <a:extLst>
                  <a:ext uri="{FF2B5EF4-FFF2-40B4-BE49-F238E27FC236}">
                    <a16:creationId xmlns="" xmlns:a16="http://schemas.microsoft.com/office/drawing/2014/main" id="{9F335A82-E494-4E74-B82E-FBEA33883A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69" y="3608"/>
                <a:ext cx="2042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2075" tIns="46038" rIns="92075" bIns="46038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r>
                  <a:rPr lang="en-US" altLang="en-US" sz="1600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Multiply:  </a:t>
                </a:r>
                <a:r>
                  <a:rPr lang="en-US" altLang="en-US" sz="1600" b="1" i="1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x</a:t>
                </a:r>
                <a:r>
                  <a:rPr lang="en-US" altLang="en-US" sz="1600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(3</a:t>
                </a:r>
                <a:r>
                  <a:rPr lang="en-US" altLang="en-US" sz="1600" b="1" i="1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x</a:t>
                </a:r>
                <a:r>
                  <a:rPr lang="en-US" altLang="en-US" sz="1600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 – 2) = 3</a:t>
                </a:r>
                <a:r>
                  <a:rPr lang="en-US" altLang="en-US" sz="1600" b="1" i="1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x</a:t>
                </a:r>
                <a:r>
                  <a:rPr lang="en-US" altLang="en-US" sz="1600" baseline="30000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2</a:t>
                </a:r>
                <a:r>
                  <a:rPr lang="en-US" altLang="en-US" sz="1600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 – 2</a:t>
                </a:r>
                <a:r>
                  <a:rPr lang="en-US" altLang="en-US" sz="1600" b="1" i="1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x</a:t>
                </a:r>
                <a:r>
                  <a:rPr lang="en-US" altLang="en-US" sz="1600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.</a:t>
                </a:r>
              </a:p>
            </p:txBody>
          </p:sp>
          <p:sp>
            <p:nvSpPr>
              <p:cNvPr id="32808" name="Freeform 47">
                <a:extLst>
                  <a:ext uri="{FF2B5EF4-FFF2-40B4-BE49-F238E27FC236}">
                    <a16:creationId xmlns="" xmlns:a16="http://schemas.microsoft.com/office/drawing/2014/main" id="{ECB1A03E-E7CA-406D-949D-1832973F04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1" y="3656"/>
                <a:ext cx="590" cy="395"/>
              </a:xfrm>
              <a:custGeom>
                <a:avLst/>
                <a:gdLst>
                  <a:gd name="T0" fmla="*/ 19 w 590"/>
                  <a:gd name="T1" fmla="*/ 0 h 395"/>
                  <a:gd name="T2" fmla="*/ 19 w 590"/>
                  <a:gd name="T3" fmla="*/ 8 h 395"/>
                  <a:gd name="T4" fmla="*/ 18 w 590"/>
                  <a:gd name="T5" fmla="*/ 18 h 395"/>
                  <a:gd name="T6" fmla="*/ 16 w 590"/>
                  <a:gd name="T7" fmla="*/ 30 h 395"/>
                  <a:gd name="T8" fmla="*/ 13 w 590"/>
                  <a:gd name="T9" fmla="*/ 42 h 395"/>
                  <a:gd name="T10" fmla="*/ 10 w 590"/>
                  <a:gd name="T11" fmla="*/ 57 h 395"/>
                  <a:gd name="T12" fmla="*/ 6 w 590"/>
                  <a:gd name="T13" fmla="*/ 72 h 395"/>
                  <a:gd name="T14" fmla="*/ 3 w 590"/>
                  <a:gd name="T15" fmla="*/ 88 h 395"/>
                  <a:gd name="T16" fmla="*/ 1 w 590"/>
                  <a:gd name="T17" fmla="*/ 104 h 395"/>
                  <a:gd name="T18" fmla="*/ 0 w 590"/>
                  <a:gd name="T19" fmla="*/ 121 h 395"/>
                  <a:gd name="T20" fmla="*/ 0 w 590"/>
                  <a:gd name="T21" fmla="*/ 138 h 395"/>
                  <a:gd name="T22" fmla="*/ 1 w 590"/>
                  <a:gd name="T23" fmla="*/ 155 h 395"/>
                  <a:gd name="T24" fmla="*/ 5 w 590"/>
                  <a:gd name="T25" fmla="*/ 171 h 395"/>
                  <a:gd name="T26" fmla="*/ 11 w 590"/>
                  <a:gd name="T27" fmla="*/ 188 h 395"/>
                  <a:gd name="T28" fmla="*/ 20 w 590"/>
                  <a:gd name="T29" fmla="*/ 203 h 395"/>
                  <a:gd name="T30" fmla="*/ 32 w 590"/>
                  <a:gd name="T31" fmla="*/ 217 h 395"/>
                  <a:gd name="T32" fmla="*/ 49 w 590"/>
                  <a:gd name="T33" fmla="*/ 230 h 395"/>
                  <a:gd name="T34" fmla="*/ 59 w 590"/>
                  <a:gd name="T35" fmla="*/ 236 h 395"/>
                  <a:gd name="T36" fmla="*/ 69 w 590"/>
                  <a:gd name="T37" fmla="*/ 242 h 395"/>
                  <a:gd name="T38" fmla="*/ 81 w 590"/>
                  <a:gd name="T39" fmla="*/ 248 h 395"/>
                  <a:gd name="T40" fmla="*/ 94 w 590"/>
                  <a:gd name="T41" fmla="*/ 255 h 395"/>
                  <a:gd name="T42" fmla="*/ 109 w 590"/>
                  <a:gd name="T43" fmla="*/ 260 h 395"/>
                  <a:gd name="T44" fmla="*/ 125 w 590"/>
                  <a:gd name="T45" fmla="*/ 267 h 395"/>
                  <a:gd name="T46" fmla="*/ 158 w 590"/>
                  <a:gd name="T47" fmla="*/ 279 h 395"/>
                  <a:gd name="T48" fmla="*/ 194 w 590"/>
                  <a:gd name="T49" fmla="*/ 291 h 395"/>
                  <a:gd name="T50" fmla="*/ 232 w 590"/>
                  <a:gd name="T51" fmla="*/ 302 h 395"/>
                  <a:gd name="T52" fmla="*/ 273 w 590"/>
                  <a:gd name="T53" fmla="*/ 313 h 395"/>
                  <a:gd name="T54" fmla="*/ 313 w 590"/>
                  <a:gd name="T55" fmla="*/ 324 h 395"/>
                  <a:gd name="T56" fmla="*/ 354 w 590"/>
                  <a:gd name="T57" fmla="*/ 334 h 395"/>
                  <a:gd name="T58" fmla="*/ 394 w 590"/>
                  <a:gd name="T59" fmla="*/ 344 h 395"/>
                  <a:gd name="T60" fmla="*/ 433 w 590"/>
                  <a:gd name="T61" fmla="*/ 354 h 395"/>
                  <a:gd name="T62" fmla="*/ 471 w 590"/>
                  <a:gd name="T63" fmla="*/ 363 h 395"/>
                  <a:gd name="T64" fmla="*/ 506 w 590"/>
                  <a:gd name="T65" fmla="*/ 372 h 395"/>
                  <a:gd name="T66" fmla="*/ 537 w 590"/>
                  <a:gd name="T67" fmla="*/ 380 h 395"/>
                  <a:gd name="T68" fmla="*/ 552 w 590"/>
                  <a:gd name="T69" fmla="*/ 384 h 395"/>
                  <a:gd name="T70" fmla="*/ 566 w 590"/>
                  <a:gd name="T71" fmla="*/ 387 h 395"/>
                  <a:gd name="T72" fmla="*/ 578 w 590"/>
                  <a:gd name="T73" fmla="*/ 391 h 395"/>
                  <a:gd name="T74" fmla="*/ 589 w 590"/>
                  <a:gd name="T75" fmla="*/ 394 h 395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590"/>
                  <a:gd name="T115" fmla="*/ 0 h 395"/>
                  <a:gd name="T116" fmla="*/ 590 w 590"/>
                  <a:gd name="T117" fmla="*/ 395 h 395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590" h="395">
                    <a:moveTo>
                      <a:pt x="19" y="0"/>
                    </a:moveTo>
                    <a:lnTo>
                      <a:pt x="19" y="8"/>
                    </a:lnTo>
                    <a:lnTo>
                      <a:pt x="18" y="18"/>
                    </a:lnTo>
                    <a:lnTo>
                      <a:pt x="16" y="30"/>
                    </a:lnTo>
                    <a:lnTo>
                      <a:pt x="13" y="42"/>
                    </a:lnTo>
                    <a:lnTo>
                      <a:pt x="10" y="57"/>
                    </a:lnTo>
                    <a:lnTo>
                      <a:pt x="6" y="72"/>
                    </a:lnTo>
                    <a:lnTo>
                      <a:pt x="3" y="88"/>
                    </a:lnTo>
                    <a:lnTo>
                      <a:pt x="1" y="104"/>
                    </a:lnTo>
                    <a:lnTo>
                      <a:pt x="0" y="121"/>
                    </a:lnTo>
                    <a:lnTo>
                      <a:pt x="0" y="138"/>
                    </a:lnTo>
                    <a:lnTo>
                      <a:pt x="1" y="155"/>
                    </a:lnTo>
                    <a:lnTo>
                      <a:pt x="5" y="171"/>
                    </a:lnTo>
                    <a:lnTo>
                      <a:pt x="11" y="188"/>
                    </a:lnTo>
                    <a:lnTo>
                      <a:pt x="20" y="203"/>
                    </a:lnTo>
                    <a:lnTo>
                      <a:pt x="32" y="217"/>
                    </a:lnTo>
                    <a:lnTo>
                      <a:pt x="49" y="230"/>
                    </a:lnTo>
                    <a:lnTo>
                      <a:pt x="59" y="236"/>
                    </a:lnTo>
                    <a:lnTo>
                      <a:pt x="69" y="242"/>
                    </a:lnTo>
                    <a:lnTo>
                      <a:pt x="81" y="248"/>
                    </a:lnTo>
                    <a:lnTo>
                      <a:pt x="94" y="255"/>
                    </a:lnTo>
                    <a:lnTo>
                      <a:pt x="109" y="260"/>
                    </a:lnTo>
                    <a:lnTo>
                      <a:pt x="125" y="267"/>
                    </a:lnTo>
                    <a:lnTo>
                      <a:pt x="158" y="279"/>
                    </a:lnTo>
                    <a:lnTo>
                      <a:pt x="194" y="291"/>
                    </a:lnTo>
                    <a:lnTo>
                      <a:pt x="232" y="302"/>
                    </a:lnTo>
                    <a:lnTo>
                      <a:pt x="273" y="313"/>
                    </a:lnTo>
                    <a:lnTo>
                      <a:pt x="313" y="324"/>
                    </a:lnTo>
                    <a:lnTo>
                      <a:pt x="354" y="334"/>
                    </a:lnTo>
                    <a:lnTo>
                      <a:pt x="394" y="344"/>
                    </a:lnTo>
                    <a:lnTo>
                      <a:pt x="433" y="354"/>
                    </a:lnTo>
                    <a:lnTo>
                      <a:pt x="471" y="363"/>
                    </a:lnTo>
                    <a:lnTo>
                      <a:pt x="506" y="372"/>
                    </a:lnTo>
                    <a:lnTo>
                      <a:pt x="537" y="380"/>
                    </a:lnTo>
                    <a:lnTo>
                      <a:pt x="552" y="384"/>
                    </a:lnTo>
                    <a:lnTo>
                      <a:pt x="566" y="387"/>
                    </a:lnTo>
                    <a:lnTo>
                      <a:pt x="578" y="391"/>
                    </a:lnTo>
                    <a:lnTo>
                      <a:pt x="589" y="394"/>
                    </a:lnTo>
                  </a:path>
                </a:pathLst>
              </a:custGeom>
              <a:noFill/>
              <a:ln w="12700" cap="rnd">
                <a:solidFill>
                  <a:srgbClr val="0000FF"/>
                </a:solidFill>
                <a:round/>
                <a:headEnd type="none" w="sm" len="sm"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endParaRPr lang="en-IN" altLang="en-US"/>
              </a:p>
            </p:txBody>
          </p:sp>
          <p:sp>
            <p:nvSpPr>
              <p:cNvPr id="32809" name="Rectangle 48">
                <a:extLst>
                  <a:ext uri="{FF2B5EF4-FFF2-40B4-BE49-F238E27FC236}">
                    <a16:creationId xmlns="" xmlns:a16="http://schemas.microsoft.com/office/drawing/2014/main" id="{8ED30921-0953-4CE4-9832-575321C18C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42" y="3966"/>
                <a:ext cx="597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r>
                  <a:rPr lang="en-US" altLang="en-US" sz="1600">
                    <a:latin typeface="Times New Roman" panose="02020603050405020304" pitchFamily="18" charset="0"/>
                  </a:rPr>
                  <a:t>3</a:t>
                </a:r>
                <a:r>
                  <a:rPr lang="en-US" altLang="en-US" sz="1600" b="1" i="1">
                    <a:latin typeface="Times New Roman" panose="02020603050405020304" pitchFamily="18" charset="0"/>
                  </a:rPr>
                  <a:t>x</a:t>
                </a:r>
                <a:r>
                  <a:rPr lang="en-US" altLang="en-US" sz="1600" baseline="30000">
                    <a:latin typeface="Times New Roman" panose="02020603050405020304" pitchFamily="18" charset="0"/>
                  </a:rPr>
                  <a:t>2   </a:t>
                </a:r>
                <a:r>
                  <a:rPr lang="en-US" altLang="en-US" sz="1600">
                    <a:latin typeface="Times New Roman" panose="02020603050405020304" pitchFamily="18" charset="0"/>
                  </a:rPr>
                  <a:t>– 2</a:t>
                </a:r>
                <a:r>
                  <a:rPr lang="en-US" altLang="en-US" sz="1600" b="1" i="1">
                    <a:latin typeface="Times New Roman" panose="02020603050405020304" pitchFamily="18" charset="0"/>
                  </a:rPr>
                  <a:t>x</a:t>
                </a:r>
              </a:p>
            </p:txBody>
          </p:sp>
        </p:grpSp>
      </p:grpSp>
      <p:grpSp>
        <p:nvGrpSpPr>
          <p:cNvPr id="14" name="Group 49">
            <a:extLst>
              <a:ext uri="{FF2B5EF4-FFF2-40B4-BE49-F238E27FC236}">
                <a16:creationId xmlns="" xmlns:a16="http://schemas.microsoft.com/office/drawing/2014/main" id="{5CEED7B3-CC36-4102-8DC4-F32C2B48D46C}"/>
              </a:ext>
            </a:extLst>
          </p:cNvPr>
          <p:cNvGrpSpPr>
            <a:grpSpLocks/>
          </p:cNvGrpSpPr>
          <p:nvPr/>
        </p:nvGrpSpPr>
        <p:grpSpPr bwMode="auto">
          <a:xfrm>
            <a:off x="2336800" y="5265738"/>
            <a:ext cx="5465763" cy="974725"/>
            <a:chOff x="1473" y="3656"/>
            <a:chExt cx="3443" cy="614"/>
          </a:xfrm>
        </p:grpSpPr>
        <p:sp>
          <p:nvSpPr>
            <p:cNvPr id="32793" name="Rectangle 50">
              <a:extLst>
                <a:ext uri="{FF2B5EF4-FFF2-40B4-BE49-F238E27FC236}">
                  <a16:creationId xmlns="" xmlns:a16="http://schemas.microsoft.com/office/drawing/2014/main" id="{56A9C768-D351-4AC3-A666-53578F3E92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9" y="3777"/>
              <a:ext cx="1847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en-US" altLang="en-US" sz="1600">
                  <a:solidFill>
                    <a:srgbClr val="0000FF"/>
                  </a:solidFill>
                  <a:latin typeface="Times New Roman" panose="02020603050405020304" pitchFamily="18" charset="0"/>
                </a:rPr>
                <a:t>Subtract 3</a:t>
              </a:r>
              <a:r>
                <a:rPr lang="en-US" altLang="en-US" sz="1600" b="1" i="1">
                  <a:solidFill>
                    <a:srgbClr val="0000FF"/>
                  </a:solidFill>
                  <a:latin typeface="Times New Roman" panose="02020603050405020304" pitchFamily="18" charset="0"/>
                </a:rPr>
                <a:t>x</a:t>
              </a:r>
              <a:r>
                <a:rPr lang="en-US" altLang="en-US" sz="1600" baseline="30000">
                  <a:solidFill>
                    <a:srgbClr val="0000FF"/>
                  </a:solidFill>
                  <a:latin typeface="Times New Roman" panose="02020603050405020304" pitchFamily="18" charset="0"/>
                </a:rPr>
                <a:t>2</a:t>
              </a:r>
              <a:r>
                <a:rPr lang="en-US" altLang="en-US" sz="1600">
                  <a:solidFill>
                    <a:srgbClr val="0000FF"/>
                  </a:solidFill>
                  <a:latin typeface="Times New Roman" panose="02020603050405020304" pitchFamily="18" charset="0"/>
                </a:rPr>
                <a:t> – 2</a:t>
              </a:r>
              <a:r>
                <a:rPr lang="en-US" altLang="en-US" sz="1600" b="1" i="1">
                  <a:solidFill>
                    <a:srgbClr val="0000FF"/>
                  </a:solidFill>
                  <a:latin typeface="Times New Roman" panose="02020603050405020304" pitchFamily="18" charset="0"/>
                </a:rPr>
                <a:t>x</a:t>
              </a:r>
              <a:r>
                <a:rPr lang="en-US" altLang="en-US" sz="1600">
                  <a:solidFill>
                    <a:srgbClr val="0000FF"/>
                  </a:solidFill>
                  <a:latin typeface="Times New Roman" panose="02020603050405020304" pitchFamily="18" charset="0"/>
                </a:rPr>
                <a:t> from 3</a:t>
              </a:r>
              <a:r>
                <a:rPr lang="en-US" altLang="en-US" sz="1600" b="1" i="1">
                  <a:solidFill>
                    <a:srgbClr val="0000FF"/>
                  </a:solidFill>
                  <a:latin typeface="Times New Roman" panose="02020603050405020304" pitchFamily="18" charset="0"/>
                </a:rPr>
                <a:t>x</a:t>
              </a:r>
              <a:r>
                <a:rPr lang="en-US" altLang="en-US" sz="1600" baseline="30000">
                  <a:solidFill>
                    <a:srgbClr val="0000FF"/>
                  </a:solidFill>
                  <a:latin typeface="Times New Roman" panose="02020603050405020304" pitchFamily="18" charset="0"/>
                </a:rPr>
                <a:t>2</a:t>
              </a:r>
              <a:r>
                <a:rPr lang="en-US" altLang="en-US" sz="1600">
                  <a:solidFill>
                    <a:srgbClr val="0000FF"/>
                  </a:solidFill>
                  <a:latin typeface="Times New Roman" panose="02020603050405020304" pitchFamily="18" charset="0"/>
                </a:rPr>
                <a:t> – 5</a:t>
              </a:r>
              <a:r>
                <a:rPr lang="en-US" altLang="en-US" sz="1600" b="1" i="1">
                  <a:solidFill>
                    <a:srgbClr val="0000FF"/>
                  </a:solidFill>
                  <a:latin typeface="Times New Roman" panose="02020603050405020304" pitchFamily="18" charset="0"/>
                </a:rPr>
                <a:t>x</a:t>
              </a:r>
              <a:r>
                <a:rPr lang="en-US" altLang="en-US" sz="1600">
                  <a:solidFill>
                    <a:srgbClr val="0000FF"/>
                  </a:solidFill>
                  <a:latin typeface="Times New Roman" panose="02020603050405020304" pitchFamily="18" charset="0"/>
                </a:rPr>
                <a:t> and bring down 4.</a:t>
              </a:r>
            </a:p>
          </p:txBody>
        </p:sp>
        <p:sp>
          <p:nvSpPr>
            <p:cNvPr id="32794" name="Line 51">
              <a:extLst>
                <a:ext uri="{FF2B5EF4-FFF2-40B4-BE49-F238E27FC236}">
                  <a16:creationId xmlns="" xmlns:a16="http://schemas.microsoft.com/office/drawing/2014/main" id="{BB9C673F-746F-4B3D-9C25-374357C1F6D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51" y="3656"/>
              <a:ext cx="1" cy="448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95" name="Rectangle 52">
              <a:extLst>
                <a:ext uri="{FF2B5EF4-FFF2-40B4-BE49-F238E27FC236}">
                  <a16:creationId xmlns="" xmlns:a16="http://schemas.microsoft.com/office/drawing/2014/main" id="{1A5BE3E6-C1D4-4BEA-B452-3B4D03C7A7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8" y="4116"/>
              <a:ext cx="24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1600">
                  <a:latin typeface="Times New Roman" panose="02020603050405020304" pitchFamily="18" charset="0"/>
                </a:rPr>
                <a:t>+  4</a:t>
              </a:r>
            </a:p>
          </p:txBody>
        </p:sp>
        <p:sp>
          <p:nvSpPr>
            <p:cNvPr id="32796" name="Rectangle 53">
              <a:extLst>
                <a:ext uri="{FF2B5EF4-FFF2-40B4-BE49-F238E27FC236}">
                  <a16:creationId xmlns="" xmlns:a16="http://schemas.microsoft.com/office/drawing/2014/main" id="{59AF75FE-72B8-4A50-8560-99819642FE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0" y="4110"/>
              <a:ext cx="28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1600">
                  <a:latin typeface="Times New Roman" panose="02020603050405020304" pitchFamily="18" charset="0"/>
                </a:rPr>
                <a:t>-3</a:t>
              </a:r>
              <a:r>
                <a:rPr lang="en-US" altLang="en-US" sz="1600" b="1" i="1">
                  <a:latin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32797" name="Line 54">
              <a:extLst>
                <a:ext uri="{FF2B5EF4-FFF2-40B4-BE49-F238E27FC236}">
                  <a16:creationId xmlns="" xmlns:a16="http://schemas.microsoft.com/office/drawing/2014/main" id="{A3ABB3DF-6E00-45DC-B80B-37A636B12D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48" y="4125"/>
              <a:ext cx="48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2798" name="Group 55">
              <a:extLst>
                <a:ext uri="{FF2B5EF4-FFF2-40B4-BE49-F238E27FC236}">
                  <a16:creationId xmlns="" xmlns:a16="http://schemas.microsoft.com/office/drawing/2014/main" id="{27587EB8-B7E4-4B84-82A5-94F31C19ACA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73" y="3952"/>
              <a:ext cx="85" cy="85"/>
              <a:chOff x="1473" y="3952"/>
              <a:chExt cx="85" cy="85"/>
            </a:xfrm>
          </p:grpSpPr>
          <p:sp>
            <p:nvSpPr>
              <p:cNvPr id="32803" name="Oval 56">
                <a:extLst>
                  <a:ext uri="{FF2B5EF4-FFF2-40B4-BE49-F238E27FC236}">
                    <a16:creationId xmlns="" xmlns:a16="http://schemas.microsoft.com/office/drawing/2014/main" id="{CFC00838-31EF-4D24-877E-E322F4DA68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73" y="3952"/>
                <a:ext cx="85" cy="85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endParaRPr lang="en-IN" altLang="en-US"/>
              </a:p>
            </p:txBody>
          </p:sp>
          <p:sp>
            <p:nvSpPr>
              <p:cNvPr id="32804" name="Line 57">
                <a:extLst>
                  <a:ext uri="{FF2B5EF4-FFF2-40B4-BE49-F238E27FC236}">
                    <a16:creationId xmlns="" xmlns:a16="http://schemas.microsoft.com/office/drawing/2014/main" id="{150DD8F9-128A-4BFE-B838-2CD89AB042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92" y="4003"/>
                <a:ext cx="5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2799" name="Group 58">
              <a:extLst>
                <a:ext uri="{FF2B5EF4-FFF2-40B4-BE49-F238E27FC236}">
                  <a16:creationId xmlns="" xmlns:a16="http://schemas.microsoft.com/office/drawing/2014/main" id="{4AE155AD-CC3E-4CD9-8479-AF45F48B2B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69" y="4011"/>
              <a:ext cx="85" cy="85"/>
              <a:chOff x="1769" y="4011"/>
              <a:chExt cx="85" cy="85"/>
            </a:xfrm>
          </p:grpSpPr>
          <p:sp>
            <p:nvSpPr>
              <p:cNvPr id="32800" name="Oval 59">
                <a:extLst>
                  <a:ext uri="{FF2B5EF4-FFF2-40B4-BE49-F238E27FC236}">
                    <a16:creationId xmlns="" xmlns:a16="http://schemas.microsoft.com/office/drawing/2014/main" id="{21301D2F-6B03-429B-8E6B-56B7C3877B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69" y="4011"/>
                <a:ext cx="85" cy="85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endParaRPr lang="en-IN" altLang="en-US"/>
              </a:p>
            </p:txBody>
          </p:sp>
          <p:sp>
            <p:nvSpPr>
              <p:cNvPr id="32801" name="Line 60">
                <a:extLst>
                  <a:ext uri="{FF2B5EF4-FFF2-40B4-BE49-F238E27FC236}">
                    <a16:creationId xmlns="" xmlns:a16="http://schemas.microsoft.com/office/drawing/2014/main" id="{30DF62F2-61BF-43EF-B7D7-46F10F800A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88" y="4062"/>
                <a:ext cx="5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02" name="Line 61">
                <a:extLst>
                  <a:ext uri="{FF2B5EF4-FFF2-40B4-BE49-F238E27FC236}">
                    <a16:creationId xmlns="" xmlns:a16="http://schemas.microsoft.com/office/drawing/2014/main" id="{AFD97B12-42C3-4CDF-A3C5-81945320C7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15" y="4035"/>
                <a:ext cx="0" cy="5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7" name="Group 62">
            <a:extLst>
              <a:ext uri="{FF2B5EF4-FFF2-40B4-BE49-F238E27FC236}">
                <a16:creationId xmlns="" xmlns:a16="http://schemas.microsoft.com/office/drawing/2014/main" id="{A47D1E1A-8DCB-4C4A-A070-3BB131E72DA2}"/>
              </a:ext>
            </a:extLst>
          </p:cNvPr>
          <p:cNvGrpSpPr>
            <a:grpSpLocks/>
          </p:cNvGrpSpPr>
          <p:nvPr/>
        </p:nvGrpSpPr>
        <p:grpSpPr bwMode="auto">
          <a:xfrm>
            <a:off x="1738313" y="3360738"/>
            <a:ext cx="6064250" cy="773112"/>
            <a:chOff x="1096" y="2456"/>
            <a:chExt cx="3820" cy="487"/>
          </a:xfrm>
        </p:grpSpPr>
        <p:sp>
          <p:nvSpPr>
            <p:cNvPr id="32780" name="Line 63">
              <a:extLst>
                <a:ext uri="{FF2B5EF4-FFF2-40B4-BE49-F238E27FC236}">
                  <a16:creationId xmlns="" xmlns:a16="http://schemas.microsoft.com/office/drawing/2014/main" id="{C3D8D67D-5B66-4835-A50A-3A5ED56803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2601"/>
              <a:ext cx="5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81" name="Rectangle 64">
              <a:extLst>
                <a:ext uri="{FF2B5EF4-FFF2-40B4-BE49-F238E27FC236}">
                  <a16:creationId xmlns="" xmlns:a16="http://schemas.microsoft.com/office/drawing/2014/main" id="{53C81AC8-E415-4077-B573-52D4E094E3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0" y="2622"/>
              <a:ext cx="39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1600">
                  <a:latin typeface="Times New Roman" panose="02020603050405020304" pitchFamily="18" charset="0"/>
                </a:rPr>
                <a:t>–  5</a:t>
              </a:r>
              <a:r>
                <a:rPr lang="en-US" altLang="en-US" sz="1600" b="1" i="1">
                  <a:latin typeface="Times New Roman" panose="02020603050405020304" pitchFamily="18" charset="0"/>
                </a:rPr>
                <a:t>x</a:t>
              </a:r>
            </a:p>
          </p:txBody>
        </p:sp>
        <p:grpSp>
          <p:nvGrpSpPr>
            <p:cNvPr id="32782" name="Group 65">
              <a:extLst>
                <a:ext uri="{FF2B5EF4-FFF2-40B4-BE49-F238E27FC236}">
                  <a16:creationId xmlns="" xmlns:a16="http://schemas.microsoft.com/office/drawing/2014/main" id="{68B80C7B-4591-4973-A27F-CE2BD2187BA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96" y="2456"/>
              <a:ext cx="3820" cy="487"/>
              <a:chOff x="1096" y="2456"/>
              <a:chExt cx="3820" cy="487"/>
            </a:xfrm>
          </p:grpSpPr>
          <p:sp>
            <p:nvSpPr>
              <p:cNvPr id="32783" name="Rectangle 66">
                <a:extLst>
                  <a:ext uri="{FF2B5EF4-FFF2-40B4-BE49-F238E27FC236}">
                    <a16:creationId xmlns="" xmlns:a16="http://schemas.microsoft.com/office/drawing/2014/main" id="{D2840C81-21C1-461B-B6ED-0F9C14EE4E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69" y="2577"/>
                <a:ext cx="1847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2075" tIns="46038" rIns="92075" bIns="46038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r>
                  <a:rPr lang="en-US" altLang="en-US" sz="1600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Subtract 6</a:t>
                </a:r>
                <a:r>
                  <a:rPr lang="en-US" altLang="en-US" sz="1600" b="1" i="1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x</a:t>
                </a:r>
                <a:r>
                  <a:rPr lang="en-US" altLang="en-US" sz="1600" baseline="30000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3</a:t>
                </a:r>
                <a:r>
                  <a:rPr lang="en-US" altLang="en-US" sz="1600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 – 4</a:t>
                </a:r>
                <a:r>
                  <a:rPr lang="en-US" altLang="en-US" sz="1600" b="1" i="1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x</a:t>
                </a:r>
                <a:r>
                  <a:rPr lang="en-US" altLang="en-US" sz="1600" baseline="30000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2</a:t>
                </a:r>
                <a:r>
                  <a:rPr lang="en-US" altLang="en-US" sz="1600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 from 6</a:t>
                </a:r>
                <a:r>
                  <a:rPr lang="en-US" altLang="en-US" sz="1600" b="1" i="1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x</a:t>
                </a:r>
                <a:r>
                  <a:rPr lang="en-US" altLang="en-US" sz="1600" baseline="30000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3</a:t>
                </a:r>
                <a:r>
                  <a:rPr lang="en-US" altLang="en-US" sz="1600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 – </a:t>
                </a:r>
                <a:r>
                  <a:rPr lang="en-US" altLang="en-US" sz="1600" b="1" i="1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x</a:t>
                </a:r>
                <a:r>
                  <a:rPr lang="en-US" altLang="en-US" sz="1600" baseline="30000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2</a:t>
                </a:r>
                <a:r>
                  <a:rPr lang="en-US" altLang="en-US" sz="1600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 and bring down –5</a:t>
                </a:r>
                <a:r>
                  <a:rPr lang="en-US" altLang="en-US" sz="1600" b="1" i="1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x</a:t>
                </a:r>
                <a:r>
                  <a:rPr lang="en-US" altLang="en-US" sz="1600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.</a:t>
                </a:r>
              </a:p>
            </p:txBody>
          </p:sp>
          <p:sp>
            <p:nvSpPr>
              <p:cNvPr id="32784" name="Rectangle 67">
                <a:extLst>
                  <a:ext uri="{FF2B5EF4-FFF2-40B4-BE49-F238E27FC236}">
                    <a16:creationId xmlns="" xmlns:a16="http://schemas.microsoft.com/office/drawing/2014/main" id="{DCC86A48-7340-4764-8BA9-E08F11101B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42" y="2622"/>
                <a:ext cx="597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r>
                  <a:rPr lang="en-US" altLang="en-US" sz="1600">
                    <a:latin typeface="Times New Roman" panose="02020603050405020304" pitchFamily="18" charset="0"/>
                  </a:rPr>
                  <a:t>3</a:t>
                </a:r>
                <a:r>
                  <a:rPr lang="en-US" altLang="en-US" sz="1600" b="1" i="1">
                    <a:latin typeface="Times New Roman" panose="02020603050405020304" pitchFamily="18" charset="0"/>
                  </a:rPr>
                  <a:t>x</a:t>
                </a:r>
                <a:r>
                  <a:rPr lang="en-US" altLang="en-US" sz="1600" baseline="30000">
                    <a:latin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32785" name="Line 68">
                <a:extLst>
                  <a:ext uri="{FF2B5EF4-FFF2-40B4-BE49-F238E27FC236}">
                    <a16:creationId xmlns="" xmlns:a16="http://schemas.microsoft.com/office/drawing/2014/main" id="{4F347114-AF73-43E6-813B-AEC04A9279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2" y="2456"/>
                <a:ext cx="0" cy="175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 type="none" w="sm" len="sm"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2786" name="Group 69">
                <a:extLst>
                  <a:ext uri="{FF2B5EF4-FFF2-40B4-BE49-F238E27FC236}">
                    <a16:creationId xmlns="" xmlns:a16="http://schemas.microsoft.com/office/drawing/2014/main" id="{6C967F56-EBF0-48A3-9AD2-9F5B71E50F6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96" y="2475"/>
                <a:ext cx="85" cy="85"/>
                <a:chOff x="1096" y="2475"/>
                <a:chExt cx="85" cy="85"/>
              </a:xfrm>
            </p:grpSpPr>
            <p:sp>
              <p:nvSpPr>
                <p:cNvPr id="32791" name="Oval 70">
                  <a:extLst>
                    <a:ext uri="{FF2B5EF4-FFF2-40B4-BE49-F238E27FC236}">
                      <a16:creationId xmlns="" xmlns:a16="http://schemas.microsoft.com/office/drawing/2014/main" id="{DD14E5D4-C565-47D7-87AB-755AFCC5CCC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96" y="2475"/>
                  <a:ext cx="85" cy="85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eaLnBrk="1" hangingPunct="1"/>
                  <a:endParaRPr lang="en-IN" altLang="en-US"/>
                </a:p>
              </p:txBody>
            </p:sp>
            <p:sp>
              <p:nvSpPr>
                <p:cNvPr id="32792" name="Line 71">
                  <a:extLst>
                    <a:ext uri="{FF2B5EF4-FFF2-40B4-BE49-F238E27FC236}">
                      <a16:creationId xmlns="" xmlns:a16="http://schemas.microsoft.com/office/drawing/2014/main" id="{27C91D81-3E59-4BD9-8A53-97C27B32A83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15" y="2526"/>
                  <a:ext cx="5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2787" name="Group 72">
                <a:extLst>
                  <a:ext uri="{FF2B5EF4-FFF2-40B4-BE49-F238E27FC236}">
                    <a16:creationId xmlns="" xmlns:a16="http://schemas.microsoft.com/office/drawing/2014/main" id="{01B05A4E-A06E-4AB5-8586-41F361C617C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92" y="2480"/>
                <a:ext cx="85" cy="85"/>
                <a:chOff x="1392" y="2480"/>
                <a:chExt cx="85" cy="85"/>
              </a:xfrm>
            </p:grpSpPr>
            <p:sp>
              <p:nvSpPr>
                <p:cNvPr id="32788" name="Oval 73">
                  <a:extLst>
                    <a:ext uri="{FF2B5EF4-FFF2-40B4-BE49-F238E27FC236}">
                      <a16:creationId xmlns="" xmlns:a16="http://schemas.microsoft.com/office/drawing/2014/main" id="{551358FD-140B-4814-9B46-01F320D7136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92" y="2480"/>
                  <a:ext cx="85" cy="85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eaLnBrk="1" hangingPunct="1"/>
                  <a:endParaRPr lang="en-IN" altLang="en-US"/>
                </a:p>
              </p:txBody>
            </p:sp>
            <p:sp>
              <p:nvSpPr>
                <p:cNvPr id="32789" name="Line 74">
                  <a:extLst>
                    <a:ext uri="{FF2B5EF4-FFF2-40B4-BE49-F238E27FC236}">
                      <a16:creationId xmlns="" xmlns:a16="http://schemas.microsoft.com/office/drawing/2014/main" id="{4EEBBCFF-F248-426A-9B41-A4407003827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11" y="2531"/>
                  <a:ext cx="5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790" name="Line 75">
                  <a:extLst>
                    <a:ext uri="{FF2B5EF4-FFF2-40B4-BE49-F238E27FC236}">
                      <a16:creationId xmlns="" xmlns:a16="http://schemas.microsoft.com/office/drawing/2014/main" id="{9D2F874F-6199-428E-8C85-4944A75EDE8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38" y="2504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="" xmlns:a16="http://schemas.microsoft.com/office/drawing/2014/main" id="{8636D378-6473-4A03-BB33-79AD95447108}"/>
              </a:ext>
            </a:extLst>
          </p:cNvPr>
          <p:cNvGrpSpPr>
            <a:grpSpLocks/>
          </p:cNvGrpSpPr>
          <p:nvPr/>
        </p:nvGrpSpPr>
        <p:grpSpPr bwMode="auto">
          <a:xfrm>
            <a:off x="1454150" y="3103563"/>
            <a:ext cx="5522913" cy="492125"/>
            <a:chOff x="916" y="1955"/>
            <a:chExt cx="3479" cy="310"/>
          </a:xfrm>
        </p:grpSpPr>
        <p:sp>
          <p:nvSpPr>
            <p:cNvPr id="33827" name="Rectangle 3">
              <a:extLst>
                <a:ext uri="{FF2B5EF4-FFF2-40B4-BE49-F238E27FC236}">
                  <a16:creationId xmlns="" xmlns:a16="http://schemas.microsoft.com/office/drawing/2014/main" id="{97600FDA-C9A4-48FC-A56F-BCC6B4E9E6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9" y="2053"/>
              <a:ext cx="132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1600">
                  <a:solidFill>
                    <a:srgbClr val="0000FF"/>
                  </a:solidFill>
                  <a:latin typeface="Times New Roman" panose="02020603050405020304" pitchFamily="18" charset="0"/>
                </a:rPr>
                <a:t>Divide: -3</a:t>
              </a:r>
              <a:r>
                <a:rPr lang="en-US" altLang="en-US" sz="1600" b="1" i="1">
                  <a:solidFill>
                    <a:srgbClr val="0000FF"/>
                  </a:solidFill>
                  <a:latin typeface="Times New Roman" panose="02020603050405020304" pitchFamily="18" charset="0"/>
                </a:rPr>
                <a:t>x</a:t>
              </a:r>
              <a:r>
                <a:rPr lang="en-US" altLang="en-US" sz="1600">
                  <a:solidFill>
                    <a:srgbClr val="0000FF"/>
                  </a:solidFill>
                  <a:latin typeface="Times New Roman" panose="02020603050405020304" pitchFamily="18" charset="0"/>
                </a:rPr>
                <a:t>/3</a:t>
              </a:r>
              <a:r>
                <a:rPr lang="en-US" altLang="en-US" sz="1600" b="1" i="1">
                  <a:solidFill>
                    <a:srgbClr val="0000FF"/>
                  </a:solidFill>
                  <a:latin typeface="Times New Roman" panose="02020603050405020304" pitchFamily="18" charset="0"/>
                </a:rPr>
                <a:t>x</a:t>
              </a:r>
              <a:r>
                <a:rPr lang="en-US" altLang="en-US" sz="1600">
                  <a:solidFill>
                    <a:srgbClr val="0000FF"/>
                  </a:solidFill>
                  <a:latin typeface="Times New Roman" panose="02020603050405020304" pitchFamily="18" charset="0"/>
                </a:rPr>
                <a:t> = -1.</a:t>
              </a:r>
            </a:p>
          </p:txBody>
        </p:sp>
        <p:grpSp>
          <p:nvGrpSpPr>
            <p:cNvPr id="33828" name="Group 4">
              <a:extLst>
                <a:ext uri="{FF2B5EF4-FFF2-40B4-BE49-F238E27FC236}">
                  <a16:creationId xmlns="" xmlns:a16="http://schemas.microsoft.com/office/drawing/2014/main" id="{C2418845-2722-4890-92E7-1C556414A74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42" y="1976"/>
              <a:ext cx="1707" cy="116"/>
              <a:chOff x="2242" y="1976"/>
              <a:chExt cx="1707" cy="116"/>
            </a:xfrm>
          </p:grpSpPr>
          <p:sp>
            <p:nvSpPr>
              <p:cNvPr id="33830" name="Line 5">
                <a:extLst>
                  <a:ext uri="{FF2B5EF4-FFF2-40B4-BE49-F238E27FC236}">
                    <a16:creationId xmlns="" xmlns:a16="http://schemas.microsoft.com/office/drawing/2014/main" id="{807B83B1-1870-4B7C-B681-38576E4550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949" y="1976"/>
                <a:ext cx="0" cy="103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31" name="Line 6">
                <a:extLst>
                  <a:ext uri="{FF2B5EF4-FFF2-40B4-BE49-F238E27FC236}">
                    <a16:creationId xmlns="" xmlns:a16="http://schemas.microsoft.com/office/drawing/2014/main" id="{F2A9E3AC-9BFF-4B02-A5C6-0B7D9E2B0B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48" y="1977"/>
                <a:ext cx="1692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32" name="Line 7">
                <a:extLst>
                  <a:ext uri="{FF2B5EF4-FFF2-40B4-BE49-F238E27FC236}">
                    <a16:creationId xmlns="" xmlns:a16="http://schemas.microsoft.com/office/drawing/2014/main" id="{3FED980C-15D7-4FF9-89F7-BB444DF0D2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42" y="1977"/>
                <a:ext cx="6" cy="115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 type="none" w="sm" len="sm"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3829" name="Freeform 8">
              <a:extLst>
                <a:ext uri="{FF2B5EF4-FFF2-40B4-BE49-F238E27FC236}">
                  <a16:creationId xmlns="" xmlns:a16="http://schemas.microsoft.com/office/drawing/2014/main" id="{428E054E-829F-4C27-BC46-C015B74E5CF0}"/>
                </a:ext>
              </a:extLst>
            </p:cNvPr>
            <p:cNvSpPr>
              <a:spLocks/>
            </p:cNvSpPr>
            <p:nvPr/>
          </p:nvSpPr>
          <p:spPr bwMode="auto">
            <a:xfrm>
              <a:off x="916" y="1955"/>
              <a:ext cx="1293" cy="308"/>
            </a:xfrm>
            <a:custGeom>
              <a:avLst/>
              <a:gdLst>
                <a:gd name="T0" fmla="*/ 1292 w 1293"/>
                <a:gd name="T1" fmla="*/ 155 h 308"/>
                <a:gd name="T2" fmla="*/ 1282 w 1293"/>
                <a:gd name="T3" fmla="*/ 152 h 308"/>
                <a:gd name="T4" fmla="*/ 1267 w 1293"/>
                <a:gd name="T5" fmla="*/ 149 h 308"/>
                <a:gd name="T6" fmla="*/ 1255 w 1293"/>
                <a:gd name="T7" fmla="*/ 145 h 308"/>
                <a:gd name="T8" fmla="*/ 1238 w 1293"/>
                <a:gd name="T9" fmla="*/ 140 h 308"/>
                <a:gd name="T10" fmla="*/ 1205 w 1293"/>
                <a:gd name="T11" fmla="*/ 130 h 308"/>
                <a:gd name="T12" fmla="*/ 1170 w 1293"/>
                <a:gd name="T13" fmla="*/ 117 h 308"/>
                <a:gd name="T14" fmla="*/ 1129 w 1293"/>
                <a:gd name="T15" fmla="*/ 104 h 308"/>
                <a:gd name="T16" fmla="*/ 1085 w 1293"/>
                <a:gd name="T17" fmla="*/ 89 h 308"/>
                <a:gd name="T18" fmla="*/ 1040 w 1293"/>
                <a:gd name="T19" fmla="*/ 75 h 308"/>
                <a:gd name="T20" fmla="*/ 992 w 1293"/>
                <a:gd name="T21" fmla="*/ 60 h 308"/>
                <a:gd name="T22" fmla="*/ 945 w 1293"/>
                <a:gd name="T23" fmla="*/ 46 h 308"/>
                <a:gd name="T24" fmla="*/ 895 w 1293"/>
                <a:gd name="T25" fmla="*/ 33 h 308"/>
                <a:gd name="T26" fmla="*/ 848 w 1293"/>
                <a:gd name="T27" fmla="*/ 22 h 308"/>
                <a:gd name="T28" fmla="*/ 823 w 1293"/>
                <a:gd name="T29" fmla="*/ 17 h 308"/>
                <a:gd name="T30" fmla="*/ 798 w 1293"/>
                <a:gd name="T31" fmla="*/ 13 h 308"/>
                <a:gd name="T32" fmla="*/ 773 w 1293"/>
                <a:gd name="T33" fmla="*/ 9 h 308"/>
                <a:gd name="T34" fmla="*/ 750 w 1293"/>
                <a:gd name="T35" fmla="*/ 5 h 308"/>
                <a:gd name="T36" fmla="*/ 728 w 1293"/>
                <a:gd name="T37" fmla="*/ 3 h 308"/>
                <a:gd name="T38" fmla="*/ 705 w 1293"/>
                <a:gd name="T39" fmla="*/ 1 h 308"/>
                <a:gd name="T40" fmla="*/ 682 w 1293"/>
                <a:gd name="T41" fmla="*/ 0 h 308"/>
                <a:gd name="T42" fmla="*/ 659 w 1293"/>
                <a:gd name="T43" fmla="*/ 0 h 308"/>
                <a:gd name="T44" fmla="*/ 639 w 1293"/>
                <a:gd name="T45" fmla="*/ 1 h 308"/>
                <a:gd name="T46" fmla="*/ 618 w 1293"/>
                <a:gd name="T47" fmla="*/ 3 h 308"/>
                <a:gd name="T48" fmla="*/ 597 w 1293"/>
                <a:gd name="T49" fmla="*/ 6 h 308"/>
                <a:gd name="T50" fmla="*/ 577 w 1293"/>
                <a:gd name="T51" fmla="*/ 10 h 308"/>
                <a:gd name="T52" fmla="*/ 556 w 1293"/>
                <a:gd name="T53" fmla="*/ 15 h 308"/>
                <a:gd name="T54" fmla="*/ 535 w 1293"/>
                <a:gd name="T55" fmla="*/ 21 h 308"/>
                <a:gd name="T56" fmla="*/ 515 w 1293"/>
                <a:gd name="T57" fmla="*/ 27 h 308"/>
                <a:gd name="T58" fmla="*/ 492 w 1293"/>
                <a:gd name="T59" fmla="*/ 35 h 308"/>
                <a:gd name="T60" fmla="*/ 471 w 1293"/>
                <a:gd name="T61" fmla="*/ 43 h 308"/>
                <a:gd name="T62" fmla="*/ 449 w 1293"/>
                <a:gd name="T63" fmla="*/ 52 h 308"/>
                <a:gd name="T64" fmla="*/ 428 w 1293"/>
                <a:gd name="T65" fmla="*/ 62 h 308"/>
                <a:gd name="T66" fmla="*/ 405 w 1293"/>
                <a:gd name="T67" fmla="*/ 72 h 308"/>
                <a:gd name="T68" fmla="*/ 362 w 1293"/>
                <a:gd name="T69" fmla="*/ 94 h 308"/>
                <a:gd name="T70" fmla="*/ 318 w 1293"/>
                <a:gd name="T71" fmla="*/ 117 h 308"/>
                <a:gd name="T72" fmla="*/ 277 w 1293"/>
                <a:gd name="T73" fmla="*/ 141 h 308"/>
                <a:gd name="T74" fmla="*/ 236 w 1293"/>
                <a:gd name="T75" fmla="*/ 165 h 308"/>
                <a:gd name="T76" fmla="*/ 194 w 1293"/>
                <a:gd name="T77" fmla="*/ 190 h 308"/>
                <a:gd name="T78" fmla="*/ 157 w 1293"/>
                <a:gd name="T79" fmla="*/ 213 h 308"/>
                <a:gd name="T80" fmla="*/ 120 w 1293"/>
                <a:gd name="T81" fmla="*/ 237 h 308"/>
                <a:gd name="T82" fmla="*/ 87 w 1293"/>
                <a:gd name="T83" fmla="*/ 258 h 308"/>
                <a:gd name="T84" fmla="*/ 70 w 1293"/>
                <a:gd name="T85" fmla="*/ 267 h 308"/>
                <a:gd name="T86" fmla="*/ 54 w 1293"/>
                <a:gd name="T87" fmla="*/ 277 h 308"/>
                <a:gd name="T88" fmla="*/ 39 w 1293"/>
                <a:gd name="T89" fmla="*/ 285 h 308"/>
                <a:gd name="T90" fmla="*/ 25 w 1293"/>
                <a:gd name="T91" fmla="*/ 293 h 308"/>
                <a:gd name="T92" fmla="*/ 12 w 1293"/>
                <a:gd name="T93" fmla="*/ 301 h 308"/>
                <a:gd name="T94" fmla="*/ 0 w 1293"/>
                <a:gd name="T95" fmla="*/ 307 h 30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93"/>
                <a:gd name="T145" fmla="*/ 0 h 308"/>
                <a:gd name="T146" fmla="*/ 1293 w 1293"/>
                <a:gd name="T147" fmla="*/ 308 h 30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93" h="308">
                  <a:moveTo>
                    <a:pt x="1292" y="155"/>
                  </a:moveTo>
                  <a:lnTo>
                    <a:pt x="1282" y="152"/>
                  </a:lnTo>
                  <a:lnTo>
                    <a:pt x="1267" y="149"/>
                  </a:lnTo>
                  <a:lnTo>
                    <a:pt x="1255" y="145"/>
                  </a:lnTo>
                  <a:lnTo>
                    <a:pt x="1238" y="140"/>
                  </a:lnTo>
                  <a:lnTo>
                    <a:pt x="1205" y="130"/>
                  </a:lnTo>
                  <a:lnTo>
                    <a:pt x="1170" y="117"/>
                  </a:lnTo>
                  <a:lnTo>
                    <a:pt x="1129" y="104"/>
                  </a:lnTo>
                  <a:lnTo>
                    <a:pt x="1085" y="89"/>
                  </a:lnTo>
                  <a:lnTo>
                    <a:pt x="1040" y="75"/>
                  </a:lnTo>
                  <a:lnTo>
                    <a:pt x="992" y="60"/>
                  </a:lnTo>
                  <a:lnTo>
                    <a:pt x="945" y="46"/>
                  </a:lnTo>
                  <a:lnTo>
                    <a:pt x="895" y="33"/>
                  </a:lnTo>
                  <a:lnTo>
                    <a:pt x="848" y="22"/>
                  </a:lnTo>
                  <a:lnTo>
                    <a:pt x="823" y="17"/>
                  </a:lnTo>
                  <a:lnTo>
                    <a:pt x="798" y="13"/>
                  </a:lnTo>
                  <a:lnTo>
                    <a:pt x="773" y="9"/>
                  </a:lnTo>
                  <a:lnTo>
                    <a:pt x="750" y="5"/>
                  </a:lnTo>
                  <a:lnTo>
                    <a:pt x="728" y="3"/>
                  </a:lnTo>
                  <a:lnTo>
                    <a:pt x="705" y="1"/>
                  </a:lnTo>
                  <a:lnTo>
                    <a:pt x="682" y="0"/>
                  </a:lnTo>
                  <a:lnTo>
                    <a:pt x="659" y="0"/>
                  </a:lnTo>
                  <a:lnTo>
                    <a:pt x="639" y="1"/>
                  </a:lnTo>
                  <a:lnTo>
                    <a:pt x="618" y="3"/>
                  </a:lnTo>
                  <a:lnTo>
                    <a:pt x="597" y="6"/>
                  </a:lnTo>
                  <a:lnTo>
                    <a:pt x="577" y="10"/>
                  </a:lnTo>
                  <a:lnTo>
                    <a:pt x="556" y="15"/>
                  </a:lnTo>
                  <a:lnTo>
                    <a:pt x="535" y="21"/>
                  </a:lnTo>
                  <a:lnTo>
                    <a:pt x="515" y="27"/>
                  </a:lnTo>
                  <a:lnTo>
                    <a:pt x="492" y="35"/>
                  </a:lnTo>
                  <a:lnTo>
                    <a:pt x="471" y="43"/>
                  </a:lnTo>
                  <a:lnTo>
                    <a:pt x="449" y="52"/>
                  </a:lnTo>
                  <a:lnTo>
                    <a:pt x="428" y="62"/>
                  </a:lnTo>
                  <a:lnTo>
                    <a:pt x="405" y="72"/>
                  </a:lnTo>
                  <a:lnTo>
                    <a:pt x="362" y="94"/>
                  </a:lnTo>
                  <a:lnTo>
                    <a:pt x="318" y="117"/>
                  </a:lnTo>
                  <a:lnTo>
                    <a:pt x="277" y="141"/>
                  </a:lnTo>
                  <a:lnTo>
                    <a:pt x="236" y="165"/>
                  </a:lnTo>
                  <a:lnTo>
                    <a:pt x="194" y="190"/>
                  </a:lnTo>
                  <a:lnTo>
                    <a:pt x="157" y="213"/>
                  </a:lnTo>
                  <a:lnTo>
                    <a:pt x="120" y="237"/>
                  </a:lnTo>
                  <a:lnTo>
                    <a:pt x="87" y="258"/>
                  </a:lnTo>
                  <a:lnTo>
                    <a:pt x="70" y="267"/>
                  </a:lnTo>
                  <a:lnTo>
                    <a:pt x="54" y="277"/>
                  </a:lnTo>
                  <a:lnTo>
                    <a:pt x="39" y="285"/>
                  </a:lnTo>
                  <a:lnTo>
                    <a:pt x="25" y="293"/>
                  </a:lnTo>
                  <a:lnTo>
                    <a:pt x="12" y="301"/>
                  </a:lnTo>
                  <a:lnTo>
                    <a:pt x="0" y="307"/>
                  </a:lnTo>
                </a:path>
              </a:pathLst>
            </a:custGeom>
            <a:noFill/>
            <a:ln w="12700" cap="rnd">
              <a:solidFill>
                <a:srgbClr val="0000FF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IN" altLang="en-US"/>
            </a:p>
          </p:txBody>
        </p:sp>
      </p:grpSp>
      <p:grpSp>
        <p:nvGrpSpPr>
          <p:cNvPr id="33795" name="Group 9">
            <a:extLst>
              <a:ext uri="{FF2B5EF4-FFF2-40B4-BE49-F238E27FC236}">
                <a16:creationId xmlns="" xmlns:a16="http://schemas.microsoft.com/office/drawing/2014/main" id="{4224280C-5A57-4F84-AE8D-109C87823910}"/>
              </a:ext>
            </a:extLst>
          </p:cNvPr>
          <p:cNvGrpSpPr>
            <a:grpSpLocks/>
          </p:cNvGrpSpPr>
          <p:nvPr/>
        </p:nvGrpSpPr>
        <p:grpSpPr bwMode="auto">
          <a:xfrm>
            <a:off x="609599" y="2239962"/>
            <a:ext cx="7910513" cy="2557463"/>
            <a:chOff x="287" y="1437"/>
            <a:chExt cx="5080" cy="1585"/>
          </a:xfrm>
        </p:grpSpPr>
        <p:sp>
          <p:nvSpPr>
            <p:cNvPr id="33814" name="Rectangle 10">
              <a:extLst>
                <a:ext uri="{FF2B5EF4-FFF2-40B4-BE49-F238E27FC236}">
                  <a16:creationId xmlns="" xmlns:a16="http://schemas.microsoft.com/office/drawing/2014/main" id="{D9238F1C-9074-45C4-B78D-D205C6FFB6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" y="1437"/>
              <a:ext cx="5080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20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Solution</a:t>
              </a:r>
              <a:r>
                <a:rPr lang="en-US" altLang="en-US" sz="2000">
                  <a:latin typeface="Times New Roman" panose="02020603050405020304" pitchFamily="18" charset="0"/>
                </a:rPr>
                <a:t>	    Now we divide –3</a:t>
              </a:r>
              <a:r>
                <a:rPr lang="en-US" altLang="en-US" sz="2000" b="1" i="1">
                  <a:latin typeface="Times New Roman" panose="02020603050405020304" pitchFamily="18" charset="0"/>
                </a:rPr>
                <a:t>x</a:t>
              </a:r>
              <a:r>
                <a:rPr lang="en-US" altLang="en-US" sz="2000">
                  <a:latin typeface="Times New Roman" panose="02020603050405020304" pitchFamily="18" charset="0"/>
                </a:rPr>
                <a:t> by 3</a:t>
              </a:r>
              <a:r>
                <a:rPr lang="en-US" altLang="en-US" sz="2000" b="1" i="1">
                  <a:latin typeface="Times New Roman" panose="02020603050405020304" pitchFamily="18" charset="0"/>
                </a:rPr>
                <a:t>x</a:t>
              </a:r>
              <a:r>
                <a:rPr lang="en-US" altLang="en-US" sz="2000">
                  <a:latin typeface="Times New Roman" panose="02020603050405020304" pitchFamily="18" charset="0"/>
                </a:rPr>
                <a:t> to obtain –1, multiply –1 and the divisor, and subtract.</a:t>
              </a:r>
            </a:p>
          </p:txBody>
        </p:sp>
        <p:sp>
          <p:nvSpPr>
            <p:cNvPr id="33815" name="Rectangle 11">
              <a:extLst>
                <a:ext uri="{FF2B5EF4-FFF2-40B4-BE49-F238E27FC236}">
                  <a16:creationId xmlns="" xmlns:a16="http://schemas.microsoft.com/office/drawing/2014/main" id="{68E844FC-21C4-4399-B8A4-B1F0A620B8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6" y="2251"/>
              <a:ext cx="36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1600">
                  <a:latin typeface="Times New Roman" panose="02020603050405020304" pitchFamily="18" charset="0"/>
                </a:rPr>
                <a:t>3</a:t>
              </a:r>
              <a:r>
                <a:rPr lang="en-US" altLang="en-US" sz="1600" b="1" i="1">
                  <a:latin typeface="Times New Roman" panose="02020603050405020304" pitchFamily="18" charset="0"/>
                </a:rPr>
                <a:t>x</a:t>
              </a:r>
              <a:r>
                <a:rPr lang="en-US" altLang="en-US" sz="1600">
                  <a:latin typeface="Times New Roman" panose="02020603050405020304" pitchFamily="18" charset="0"/>
                </a:rPr>
                <a:t> – 2</a:t>
              </a:r>
            </a:p>
          </p:txBody>
        </p:sp>
        <p:sp>
          <p:nvSpPr>
            <p:cNvPr id="33816" name="Rectangle 12">
              <a:extLst>
                <a:ext uri="{FF2B5EF4-FFF2-40B4-BE49-F238E27FC236}">
                  <a16:creationId xmlns="" xmlns:a16="http://schemas.microsoft.com/office/drawing/2014/main" id="{C79AFEBD-42EC-44EA-B97D-5DA805C1DC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1" y="2256"/>
              <a:ext cx="119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1600">
                  <a:latin typeface="Times New Roman" panose="02020603050405020304" pitchFamily="18" charset="0"/>
                </a:rPr>
                <a:t>6</a:t>
              </a:r>
              <a:r>
                <a:rPr lang="en-US" altLang="en-US" sz="1600" b="1" i="1">
                  <a:latin typeface="Times New Roman" panose="02020603050405020304" pitchFamily="18" charset="0"/>
                </a:rPr>
                <a:t>x</a:t>
              </a:r>
              <a:r>
                <a:rPr lang="en-US" altLang="en-US" sz="1600" baseline="30000">
                  <a:latin typeface="Times New Roman" panose="02020603050405020304" pitchFamily="18" charset="0"/>
                </a:rPr>
                <a:t>3</a:t>
              </a:r>
              <a:r>
                <a:rPr lang="en-US" altLang="en-US" sz="1600">
                  <a:latin typeface="Times New Roman" panose="02020603050405020304" pitchFamily="18" charset="0"/>
                </a:rPr>
                <a:t> –    </a:t>
              </a:r>
              <a:r>
                <a:rPr lang="en-US" altLang="en-US" sz="1600" b="1" i="1">
                  <a:latin typeface="Times New Roman" panose="02020603050405020304" pitchFamily="18" charset="0"/>
                </a:rPr>
                <a:t>x</a:t>
              </a:r>
              <a:r>
                <a:rPr lang="en-US" altLang="en-US" sz="1600" baseline="30000">
                  <a:latin typeface="Times New Roman" panose="02020603050405020304" pitchFamily="18" charset="0"/>
                </a:rPr>
                <a:t>2</a:t>
              </a:r>
              <a:r>
                <a:rPr lang="en-US" altLang="en-US" sz="1600">
                  <a:latin typeface="Times New Roman" panose="02020603050405020304" pitchFamily="18" charset="0"/>
                </a:rPr>
                <a:t>  –  5</a:t>
              </a:r>
              <a:r>
                <a:rPr lang="en-US" altLang="en-US" sz="1600" b="1" i="1">
                  <a:latin typeface="Times New Roman" panose="02020603050405020304" pitchFamily="18" charset="0"/>
                </a:rPr>
                <a:t>x</a:t>
              </a:r>
              <a:r>
                <a:rPr lang="en-US" altLang="en-US" sz="1600">
                  <a:latin typeface="Times New Roman" panose="02020603050405020304" pitchFamily="18" charset="0"/>
                </a:rPr>
                <a:t>  +  4</a:t>
              </a:r>
            </a:p>
          </p:txBody>
        </p:sp>
        <p:sp>
          <p:nvSpPr>
            <p:cNvPr id="33817" name="Freeform 13">
              <a:extLst>
                <a:ext uri="{FF2B5EF4-FFF2-40B4-BE49-F238E27FC236}">
                  <a16:creationId xmlns="" xmlns:a16="http://schemas.microsoft.com/office/drawing/2014/main" id="{0563B0DB-F656-4335-A073-C75B6D33B8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9" y="2251"/>
              <a:ext cx="37" cy="140"/>
            </a:xfrm>
            <a:custGeom>
              <a:avLst/>
              <a:gdLst>
                <a:gd name="T0" fmla="*/ 6 w 37"/>
                <a:gd name="T1" fmla="*/ 139 h 140"/>
                <a:gd name="T2" fmla="*/ 7 w 37"/>
                <a:gd name="T3" fmla="*/ 138 h 140"/>
                <a:gd name="T4" fmla="*/ 7 w 37"/>
                <a:gd name="T5" fmla="*/ 137 h 140"/>
                <a:gd name="T6" fmla="*/ 8 w 37"/>
                <a:gd name="T7" fmla="*/ 135 h 140"/>
                <a:gd name="T8" fmla="*/ 9 w 37"/>
                <a:gd name="T9" fmla="*/ 134 h 140"/>
                <a:gd name="T10" fmla="*/ 10 w 37"/>
                <a:gd name="T11" fmla="*/ 132 h 140"/>
                <a:gd name="T12" fmla="*/ 11 w 37"/>
                <a:gd name="T13" fmla="*/ 130 h 140"/>
                <a:gd name="T14" fmla="*/ 12 w 37"/>
                <a:gd name="T15" fmla="*/ 128 h 140"/>
                <a:gd name="T16" fmla="*/ 13 w 37"/>
                <a:gd name="T17" fmla="*/ 126 h 140"/>
                <a:gd name="T18" fmla="*/ 15 w 37"/>
                <a:gd name="T19" fmla="*/ 122 h 140"/>
                <a:gd name="T20" fmla="*/ 18 w 37"/>
                <a:gd name="T21" fmla="*/ 117 h 140"/>
                <a:gd name="T22" fmla="*/ 21 w 37"/>
                <a:gd name="T23" fmla="*/ 112 h 140"/>
                <a:gd name="T24" fmla="*/ 23 w 37"/>
                <a:gd name="T25" fmla="*/ 107 h 140"/>
                <a:gd name="T26" fmla="*/ 26 w 37"/>
                <a:gd name="T27" fmla="*/ 102 h 140"/>
                <a:gd name="T28" fmla="*/ 28 w 37"/>
                <a:gd name="T29" fmla="*/ 97 h 140"/>
                <a:gd name="T30" fmla="*/ 29 w 37"/>
                <a:gd name="T31" fmla="*/ 94 h 140"/>
                <a:gd name="T32" fmla="*/ 31 w 37"/>
                <a:gd name="T33" fmla="*/ 91 h 140"/>
                <a:gd name="T34" fmla="*/ 31 w 37"/>
                <a:gd name="T35" fmla="*/ 89 h 140"/>
                <a:gd name="T36" fmla="*/ 32 w 37"/>
                <a:gd name="T37" fmla="*/ 86 h 140"/>
                <a:gd name="T38" fmla="*/ 33 w 37"/>
                <a:gd name="T39" fmla="*/ 84 h 140"/>
                <a:gd name="T40" fmla="*/ 34 w 37"/>
                <a:gd name="T41" fmla="*/ 81 h 140"/>
                <a:gd name="T42" fmla="*/ 35 w 37"/>
                <a:gd name="T43" fmla="*/ 79 h 140"/>
                <a:gd name="T44" fmla="*/ 35 w 37"/>
                <a:gd name="T45" fmla="*/ 76 h 140"/>
                <a:gd name="T46" fmla="*/ 36 w 37"/>
                <a:gd name="T47" fmla="*/ 74 h 140"/>
                <a:gd name="T48" fmla="*/ 36 w 37"/>
                <a:gd name="T49" fmla="*/ 71 h 140"/>
                <a:gd name="T50" fmla="*/ 36 w 37"/>
                <a:gd name="T51" fmla="*/ 69 h 140"/>
                <a:gd name="T52" fmla="*/ 36 w 37"/>
                <a:gd name="T53" fmla="*/ 67 h 140"/>
                <a:gd name="T54" fmla="*/ 36 w 37"/>
                <a:gd name="T55" fmla="*/ 65 h 140"/>
                <a:gd name="T56" fmla="*/ 36 w 37"/>
                <a:gd name="T57" fmla="*/ 62 h 140"/>
                <a:gd name="T58" fmla="*/ 35 w 37"/>
                <a:gd name="T59" fmla="*/ 60 h 140"/>
                <a:gd name="T60" fmla="*/ 34 w 37"/>
                <a:gd name="T61" fmla="*/ 58 h 140"/>
                <a:gd name="T62" fmla="*/ 34 w 37"/>
                <a:gd name="T63" fmla="*/ 56 h 140"/>
                <a:gd name="T64" fmla="*/ 33 w 37"/>
                <a:gd name="T65" fmla="*/ 54 h 140"/>
                <a:gd name="T66" fmla="*/ 32 w 37"/>
                <a:gd name="T67" fmla="*/ 51 h 140"/>
                <a:gd name="T68" fmla="*/ 31 w 37"/>
                <a:gd name="T69" fmla="*/ 49 h 140"/>
                <a:gd name="T70" fmla="*/ 30 w 37"/>
                <a:gd name="T71" fmla="*/ 46 h 140"/>
                <a:gd name="T72" fmla="*/ 29 w 37"/>
                <a:gd name="T73" fmla="*/ 44 h 140"/>
                <a:gd name="T74" fmla="*/ 27 w 37"/>
                <a:gd name="T75" fmla="*/ 42 h 140"/>
                <a:gd name="T76" fmla="*/ 26 w 37"/>
                <a:gd name="T77" fmla="*/ 39 h 140"/>
                <a:gd name="T78" fmla="*/ 23 w 37"/>
                <a:gd name="T79" fmla="*/ 35 h 140"/>
                <a:gd name="T80" fmla="*/ 20 w 37"/>
                <a:gd name="T81" fmla="*/ 30 h 140"/>
                <a:gd name="T82" fmla="*/ 17 w 37"/>
                <a:gd name="T83" fmla="*/ 26 h 140"/>
                <a:gd name="T84" fmla="*/ 14 w 37"/>
                <a:gd name="T85" fmla="*/ 21 h 140"/>
                <a:gd name="T86" fmla="*/ 11 w 37"/>
                <a:gd name="T87" fmla="*/ 17 h 140"/>
                <a:gd name="T88" fmla="*/ 8 w 37"/>
                <a:gd name="T89" fmla="*/ 13 h 140"/>
                <a:gd name="T90" fmla="*/ 7 w 37"/>
                <a:gd name="T91" fmla="*/ 11 h 140"/>
                <a:gd name="T92" fmla="*/ 6 w 37"/>
                <a:gd name="T93" fmla="*/ 9 h 140"/>
                <a:gd name="T94" fmla="*/ 5 w 37"/>
                <a:gd name="T95" fmla="*/ 8 h 140"/>
                <a:gd name="T96" fmla="*/ 4 w 37"/>
                <a:gd name="T97" fmla="*/ 6 h 140"/>
                <a:gd name="T98" fmla="*/ 2 w 37"/>
                <a:gd name="T99" fmla="*/ 4 h 140"/>
                <a:gd name="T100" fmla="*/ 2 w 37"/>
                <a:gd name="T101" fmla="*/ 3 h 140"/>
                <a:gd name="T102" fmla="*/ 1 w 37"/>
                <a:gd name="T103" fmla="*/ 1 h 140"/>
                <a:gd name="T104" fmla="*/ 0 w 37"/>
                <a:gd name="T105" fmla="*/ 0 h 14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7"/>
                <a:gd name="T160" fmla="*/ 0 h 140"/>
                <a:gd name="T161" fmla="*/ 37 w 37"/>
                <a:gd name="T162" fmla="*/ 140 h 14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7" h="140">
                  <a:moveTo>
                    <a:pt x="6" y="139"/>
                  </a:moveTo>
                  <a:lnTo>
                    <a:pt x="7" y="138"/>
                  </a:lnTo>
                  <a:lnTo>
                    <a:pt x="7" y="137"/>
                  </a:lnTo>
                  <a:lnTo>
                    <a:pt x="8" y="135"/>
                  </a:lnTo>
                  <a:lnTo>
                    <a:pt x="9" y="134"/>
                  </a:lnTo>
                  <a:lnTo>
                    <a:pt x="10" y="132"/>
                  </a:lnTo>
                  <a:lnTo>
                    <a:pt x="11" y="130"/>
                  </a:lnTo>
                  <a:lnTo>
                    <a:pt x="12" y="128"/>
                  </a:lnTo>
                  <a:lnTo>
                    <a:pt x="13" y="126"/>
                  </a:lnTo>
                  <a:lnTo>
                    <a:pt x="15" y="122"/>
                  </a:lnTo>
                  <a:lnTo>
                    <a:pt x="18" y="117"/>
                  </a:lnTo>
                  <a:lnTo>
                    <a:pt x="21" y="112"/>
                  </a:lnTo>
                  <a:lnTo>
                    <a:pt x="23" y="107"/>
                  </a:lnTo>
                  <a:lnTo>
                    <a:pt x="26" y="102"/>
                  </a:lnTo>
                  <a:lnTo>
                    <a:pt x="28" y="97"/>
                  </a:lnTo>
                  <a:lnTo>
                    <a:pt x="29" y="94"/>
                  </a:lnTo>
                  <a:lnTo>
                    <a:pt x="31" y="91"/>
                  </a:lnTo>
                  <a:lnTo>
                    <a:pt x="31" y="89"/>
                  </a:lnTo>
                  <a:lnTo>
                    <a:pt x="32" y="86"/>
                  </a:lnTo>
                  <a:lnTo>
                    <a:pt x="33" y="84"/>
                  </a:lnTo>
                  <a:lnTo>
                    <a:pt x="34" y="81"/>
                  </a:lnTo>
                  <a:lnTo>
                    <a:pt x="35" y="79"/>
                  </a:lnTo>
                  <a:lnTo>
                    <a:pt x="35" y="76"/>
                  </a:lnTo>
                  <a:lnTo>
                    <a:pt x="36" y="74"/>
                  </a:lnTo>
                  <a:lnTo>
                    <a:pt x="36" y="71"/>
                  </a:lnTo>
                  <a:lnTo>
                    <a:pt x="36" y="69"/>
                  </a:lnTo>
                  <a:lnTo>
                    <a:pt x="36" y="67"/>
                  </a:lnTo>
                  <a:lnTo>
                    <a:pt x="36" y="65"/>
                  </a:lnTo>
                  <a:lnTo>
                    <a:pt x="36" y="62"/>
                  </a:lnTo>
                  <a:lnTo>
                    <a:pt x="35" y="60"/>
                  </a:lnTo>
                  <a:lnTo>
                    <a:pt x="34" y="58"/>
                  </a:lnTo>
                  <a:lnTo>
                    <a:pt x="34" y="56"/>
                  </a:lnTo>
                  <a:lnTo>
                    <a:pt x="33" y="54"/>
                  </a:lnTo>
                  <a:lnTo>
                    <a:pt x="32" y="51"/>
                  </a:lnTo>
                  <a:lnTo>
                    <a:pt x="31" y="49"/>
                  </a:lnTo>
                  <a:lnTo>
                    <a:pt x="30" y="46"/>
                  </a:lnTo>
                  <a:lnTo>
                    <a:pt x="29" y="44"/>
                  </a:lnTo>
                  <a:lnTo>
                    <a:pt x="27" y="42"/>
                  </a:lnTo>
                  <a:lnTo>
                    <a:pt x="26" y="39"/>
                  </a:lnTo>
                  <a:lnTo>
                    <a:pt x="23" y="35"/>
                  </a:lnTo>
                  <a:lnTo>
                    <a:pt x="20" y="30"/>
                  </a:lnTo>
                  <a:lnTo>
                    <a:pt x="17" y="26"/>
                  </a:lnTo>
                  <a:lnTo>
                    <a:pt x="14" y="21"/>
                  </a:lnTo>
                  <a:lnTo>
                    <a:pt x="11" y="17"/>
                  </a:lnTo>
                  <a:lnTo>
                    <a:pt x="8" y="13"/>
                  </a:lnTo>
                  <a:lnTo>
                    <a:pt x="7" y="11"/>
                  </a:lnTo>
                  <a:lnTo>
                    <a:pt x="6" y="9"/>
                  </a:lnTo>
                  <a:lnTo>
                    <a:pt x="5" y="8"/>
                  </a:lnTo>
                  <a:lnTo>
                    <a:pt x="4" y="6"/>
                  </a:lnTo>
                  <a:lnTo>
                    <a:pt x="2" y="4"/>
                  </a:lnTo>
                  <a:lnTo>
                    <a:pt x="2" y="3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IN" altLang="en-US"/>
            </a:p>
          </p:txBody>
        </p:sp>
        <p:sp>
          <p:nvSpPr>
            <p:cNvPr id="33818" name="Line 14">
              <a:extLst>
                <a:ext uri="{FF2B5EF4-FFF2-40B4-BE49-F238E27FC236}">
                  <a16:creationId xmlns="" xmlns:a16="http://schemas.microsoft.com/office/drawing/2014/main" id="{780D05FF-478D-4AE2-B596-4ACF313D3C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28" y="2250"/>
              <a:ext cx="148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19" name="Rectangle 15">
              <a:extLst>
                <a:ext uri="{FF2B5EF4-FFF2-40B4-BE49-F238E27FC236}">
                  <a16:creationId xmlns="" xmlns:a16="http://schemas.microsoft.com/office/drawing/2014/main" id="{D90AC83E-7CE7-4ABB-90D7-ACDB57E57E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2400"/>
              <a:ext cx="597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1600">
                  <a:latin typeface="Times New Roman" panose="02020603050405020304" pitchFamily="18" charset="0"/>
                </a:rPr>
                <a:t>6</a:t>
              </a:r>
              <a:r>
                <a:rPr lang="en-US" altLang="en-US" sz="1600" b="1" i="1">
                  <a:latin typeface="Times New Roman" panose="02020603050405020304" pitchFamily="18" charset="0"/>
                </a:rPr>
                <a:t>x</a:t>
              </a:r>
              <a:r>
                <a:rPr lang="en-US" altLang="en-US" sz="1600" baseline="30000">
                  <a:latin typeface="Times New Roman" panose="02020603050405020304" pitchFamily="18" charset="0"/>
                </a:rPr>
                <a:t>3</a:t>
              </a:r>
              <a:r>
                <a:rPr lang="en-US" altLang="en-US" sz="1600">
                  <a:latin typeface="Times New Roman" panose="02020603050405020304" pitchFamily="18" charset="0"/>
                </a:rPr>
                <a:t> –  4</a:t>
              </a:r>
              <a:r>
                <a:rPr lang="en-US" altLang="en-US" sz="1600" b="1" i="1">
                  <a:latin typeface="Times New Roman" panose="02020603050405020304" pitchFamily="18" charset="0"/>
                </a:rPr>
                <a:t>x</a:t>
              </a:r>
              <a:r>
                <a:rPr lang="en-US" altLang="en-US" sz="1600" baseline="30000">
                  <a:latin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33820" name="Line 16">
              <a:extLst>
                <a:ext uri="{FF2B5EF4-FFF2-40B4-BE49-F238E27FC236}">
                  <a16:creationId xmlns="" xmlns:a16="http://schemas.microsoft.com/office/drawing/2014/main" id="{98BE4B28-2FB8-46F4-8AC4-663B72557A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2553"/>
              <a:ext cx="5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21" name="Rectangle 17">
              <a:extLst>
                <a:ext uri="{FF2B5EF4-FFF2-40B4-BE49-F238E27FC236}">
                  <a16:creationId xmlns="" xmlns:a16="http://schemas.microsoft.com/office/drawing/2014/main" id="{2660FCB1-7251-4AFF-9283-7A1772B363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1" y="2084"/>
              <a:ext cx="907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1600">
                  <a:latin typeface="Times New Roman" panose="02020603050405020304" pitchFamily="18" charset="0"/>
                </a:rPr>
                <a:t>2</a:t>
              </a:r>
              <a:r>
                <a:rPr lang="en-US" altLang="en-US" sz="1600" b="1" i="1">
                  <a:latin typeface="Times New Roman" panose="02020603050405020304" pitchFamily="18" charset="0"/>
                </a:rPr>
                <a:t>x</a:t>
              </a:r>
              <a:r>
                <a:rPr lang="en-US" altLang="en-US" sz="1600" baseline="30000">
                  <a:latin typeface="Times New Roman" panose="02020603050405020304" pitchFamily="18" charset="0"/>
                </a:rPr>
                <a:t>2 </a:t>
              </a:r>
              <a:r>
                <a:rPr lang="en-US" altLang="en-US" sz="1600">
                  <a:latin typeface="Times New Roman" panose="02020603050405020304" pitchFamily="18" charset="0"/>
                </a:rPr>
                <a:t> +    </a:t>
              </a:r>
              <a:r>
                <a:rPr lang="en-US" altLang="en-US" sz="1600" b="1" i="1">
                  <a:latin typeface="Times New Roman" panose="02020603050405020304" pitchFamily="18" charset="0"/>
                </a:rPr>
                <a:t>x  </a:t>
              </a:r>
              <a:r>
                <a:rPr lang="en-US" altLang="en-US" sz="1600">
                  <a:latin typeface="Times New Roman" panose="02020603050405020304" pitchFamily="18" charset="0"/>
                </a:rPr>
                <a:t>–   1</a:t>
              </a:r>
            </a:p>
          </p:txBody>
        </p:sp>
        <p:sp>
          <p:nvSpPr>
            <p:cNvPr id="33822" name="Rectangle 18">
              <a:extLst>
                <a:ext uri="{FF2B5EF4-FFF2-40B4-BE49-F238E27FC236}">
                  <a16:creationId xmlns="" xmlns:a16="http://schemas.microsoft.com/office/drawing/2014/main" id="{02B477D6-19D3-49D8-A708-36D2DFC23B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2" y="2574"/>
              <a:ext cx="597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1600">
                  <a:latin typeface="Times New Roman" panose="02020603050405020304" pitchFamily="18" charset="0"/>
                </a:rPr>
                <a:t>3</a:t>
              </a:r>
              <a:r>
                <a:rPr lang="en-US" altLang="en-US" sz="1600" b="1" i="1">
                  <a:latin typeface="Times New Roman" panose="02020603050405020304" pitchFamily="18" charset="0"/>
                </a:rPr>
                <a:t>x</a:t>
              </a:r>
              <a:r>
                <a:rPr lang="en-US" altLang="en-US" sz="1600" baseline="30000">
                  <a:latin typeface="Times New Roman" panose="02020603050405020304" pitchFamily="18" charset="0"/>
                </a:rPr>
                <a:t>2   </a:t>
              </a:r>
              <a:r>
                <a:rPr lang="en-US" altLang="en-US" sz="1600">
                  <a:latin typeface="Times New Roman" panose="02020603050405020304" pitchFamily="18" charset="0"/>
                </a:rPr>
                <a:t>– 5</a:t>
              </a:r>
              <a:r>
                <a:rPr lang="en-US" altLang="en-US" sz="1600" b="1" i="1">
                  <a:latin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33823" name="Rectangle 19">
              <a:extLst>
                <a:ext uri="{FF2B5EF4-FFF2-40B4-BE49-F238E27FC236}">
                  <a16:creationId xmlns="" xmlns:a16="http://schemas.microsoft.com/office/drawing/2014/main" id="{8F25C30B-AC2F-4AF6-8C34-84B0313C78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0" y="2868"/>
              <a:ext cx="24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1600">
                  <a:latin typeface="Times New Roman" panose="02020603050405020304" pitchFamily="18" charset="0"/>
                </a:rPr>
                <a:t>+  4</a:t>
              </a:r>
            </a:p>
          </p:txBody>
        </p:sp>
        <p:sp>
          <p:nvSpPr>
            <p:cNvPr id="33824" name="Rectangle 20">
              <a:extLst>
                <a:ext uri="{FF2B5EF4-FFF2-40B4-BE49-F238E27FC236}">
                  <a16:creationId xmlns="" xmlns:a16="http://schemas.microsoft.com/office/drawing/2014/main" id="{D3232E71-0B2C-4AAF-832F-CDC597E900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2" y="2718"/>
              <a:ext cx="597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1600">
                  <a:latin typeface="Times New Roman" panose="02020603050405020304" pitchFamily="18" charset="0"/>
                </a:rPr>
                <a:t>3</a:t>
              </a:r>
              <a:r>
                <a:rPr lang="en-US" altLang="en-US" sz="1600" b="1" i="1">
                  <a:latin typeface="Times New Roman" panose="02020603050405020304" pitchFamily="18" charset="0"/>
                </a:rPr>
                <a:t>x</a:t>
              </a:r>
              <a:r>
                <a:rPr lang="en-US" altLang="en-US" sz="1600" baseline="30000">
                  <a:latin typeface="Times New Roman" panose="02020603050405020304" pitchFamily="18" charset="0"/>
                </a:rPr>
                <a:t>2   </a:t>
              </a:r>
              <a:r>
                <a:rPr lang="en-US" altLang="en-US" sz="1600">
                  <a:latin typeface="Times New Roman" panose="02020603050405020304" pitchFamily="18" charset="0"/>
                </a:rPr>
                <a:t>– 2</a:t>
              </a:r>
              <a:r>
                <a:rPr lang="en-US" altLang="en-US" sz="1600" b="1" i="1">
                  <a:latin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33825" name="Rectangle 21">
              <a:extLst>
                <a:ext uri="{FF2B5EF4-FFF2-40B4-BE49-F238E27FC236}">
                  <a16:creationId xmlns="" xmlns:a16="http://schemas.microsoft.com/office/drawing/2014/main" id="{1FE898DA-0CBD-4B0E-BC47-2D1700DEF8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0" y="2862"/>
              <a:ext cx="28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1600">
                  <a:latin typeface="Times New Roman" panose="02020603050405020304" pitchFamily="18" charset="0"/>
                </a:rPr>
                <a:t>-3</a:t>
              </a:r>
              <a:r>
                <a:rPr lang="en-US" altLang="en-US" sz="1600" b="1" i="1">
                  <a:latin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33826" name="Line 22">
              <a:extLst>
                <a:ext uri="{FF2B5EF4-FFF2-40B4-BE49-F238E27FC236}">
                  <a16:creationId xmlns="" xmlns:a16="http://schemas.microsoft.com/office/drawing/2014/main" id="{C0D9206B-8370-488F-81EB-F9A114B5A4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48" y="2877"/>
              <a:ext cx="48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23">
            <a:extLst>
              <a:ext uri="{FF2B5EF4-FFF2-40B4-BE49-F238E27FC236}">
                <a16:creationId xmlns="" xmlns:a16="http://schemas.microsoft.com/office/drawing/2014/main" id="{A6C23B90-4C48-456D-981C-C0CF36687A4B}"/>
              </a:ext>
            </a:extLst>
          </p:cNvPr>
          <p:cNvGrpSpPr>
            <a:grpSpLocks/>
          </p:cNvGrpSpPr>
          <p:nvPr/>
        </p:nvGrpSpPr>
        <p:grpSpPr bwMode="auto">
          <a:xfrm>
            <a:off x="660400" y="3089275"/>
            <a:ext cx="7453313" cy="1965325"/>
            <a:chOff x="416" y="1946"/>
            <a:chExt cx="4695" cy="1238"/>
          </a:xfrm>
        </p:grpSpPr>
        <p:sp>
          <p:nvSpPr>
            <p:cNvPr id="33810" name="Rectangle 24">
              <a:extLst>
                <a:ext uri="{FF2B5EF4-FFF2-40B4-BE49-F238E27FC236}">
                  <a16:creationId xmlns="" xmlns:a16="http://schemas.microsoft.com/office/drawing/2014/main" id="{66E51E83-5EFE-4C2A-AD35-CA11EB07C3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" y="1946"/>
              <a:ext cx="56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1400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Multiply.</a:t>
              </a:r>
              <a:r>
                <a:rPr lang="en-US" altLang="en-US" sz="1400" dirty="0">
                  <a:latin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33811" name="Rectangle 25">
              <a:extLst>
                <a:ext uri="{FF2B5EF4-FFF2-40B4-BE49-F238E27FC236}">
                  <a16:creationId xmlns="" xmlns:a16="http://schemas.microsoft.com/office/drawing/2014/main" id="{53917495-7DD9-4D90-BAFA-836990D270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9" y="2972"/>
              <a:ext cx="204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en-US" altLang="en-US" sz="1600">
                  <a:solidFill>
                    <a:srgbClr val="0000FF"/>
                  </a:solidFill>
                  <a:latin typeface="Times New Roman" panose="02020603050405020304" pitchFamily="18" charset="0"/>
                </a:rPr>
                <a:t>Multiply:  -1(3</a:t>
              </a:r>
              <a:r>
                <a:rPr lang="en-US" altLang="en-US" sz="1600" b="1" i="1">
                  <a:solidFill>
                    <a:srgbClr val="0000FF"/>
                  </a:solidFill>
                  <a:latin typeface="Times New Roman" panose="02020603050405020304" pitchFamily="18" charset="0"/>
                </a:rPr>
                <a:t>x</a:t>
              </a:r>
              <a:r>
                <a:rPr lang="en-US" altLang="en-US" sz="1600">
                  <a:solidFill>
                    <a:srgbClr val="0000FF"/>
                  </a:solidFill>
                  <a:latin typeface="Times New Roman" panose="02020603050405020304" pitchFamily="18" charset="0"/>
                </a:rPr>
                <a:t> – 2) = -3</a:t>
              </a:r>
              <a:r>
                <a:rPr lang="en-US" altLang="en-US" sz="1600" b="1" i="1">
                  <a:solidFill>
                    <a:srgbClr val="0000FF"/>
                  </a:solidFill>
                  <a:latin typeface="Times New Roman" panose="02020603050405020304" pitchFamily="18" charset="0"/>
                </a:rPr>
                <a:t>x</a:t>
              </a:r>
              <a:r>
                <a:rPr lang="en-US" altLang="en-US" sz="1600">
                  <a:solidFill>
                    <a:srgbClr val="0000FF"/>
                  </a:solidFill>
                  <a:latin typeface="Times New Roman" panose="02020603050405020304" pitchFamily="18" charset="0"/>
                </a:rPr>
                <a:t> + 2.</a:t>
              </a:r>
            </a:p>
          </p:txBody>
        </p:sp>
        <p:sp>
          <p:nvSpPr>
            <p:cNvPr id="33812" name="Freeform 26">
              <a:extLst>
                <a:ext uri="{FF2B5EF4-FFF2-40B4-BE49-F238E27FC236}">
                  <a16:creationId xmlns="" xmlns:a16="http://schemas.microsoft.com/office/drawing/2014/main" id="{2BCC3567-485B-48B1-A7CA-12B74FB7CC8A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" y="2408"/>
              <a:ext cx="850" cy="709"/>
            </a:xfrm>
            <a:custGeom>
              <a:avLst/>
              <a:gdLst>
                <a:gd name="T0" fmla="*/ 0 w 850"/>
                <a:gd name="T1" fmla="*/ 0 h 709"/>
                <a:gd name="T2" fmla="*/ 3 w 850"/>
                <a:gd name="T3" fmla="*/ 9 h 709"/>
                <a:gd name="T4" fmla="*/ 5 w 850"/>
                <a:gd name="T5" fmla="*/ 19 h 709"/>
                <a:gd name="T6" fmla="*/ 8 w 850"/>
                <a:gd name="T7" fmla="*/ 29 h 709"/>
                <a:gd name="T8" fmla="*/ 11 w 850"/>
                <a:gd name="T9" fmla="*/ 42 h 709"/>
                <a:gd name="T10" fmla="*/ 16 w 850"/>
                <a:gd name="T11" fmla="*/ 69 h 709"/>
                <a:gd name="T12" fmla="*/ 22 w 850"/>
                <a:gd name="T13" fmla="*/ 100 h 709"/>
                <a:gd name="T14" fmla="*/ 27 w 850"/>
                <a:gd name="T15" fmla="*/ 134 h 709"/>
                <a:gd name="T16" fmla="*/ 34 w 850"/>
                <a:gd name="T17" fmla="*/ 169 h 709"/>
                <a:gd name="T18" fmla="*/ 41 w 850"/>
                <a:gd name="T19" fmla="*/ 206 h 709"/>
                <a:gd name="T20" fmla="*/ 49 w 850"/>
                <a:gd name="T21" fmla="*/ 245 h 709"/>
                <a:gd name="T22" fmla="*/ 58 w 850"/>
                <a:gd name="T23" fmla="*/ 284 h 709"/>
                <a:gd name="T24" fmla="*/ 71 w 850"/>
                <a:gd name="T25" fmla="*/ 322 h 709"/>
                <a:gd name="T26" fmla="*/ 83 w 850"/>
                <a:gd name="T27" fmla="*/ 360 h 709"/>
                <a:gd name="T28" fmla="*/ 98 w 850"/>
                <a:gd name="T29" fmla="*/ 396 h 709"/>
                <a:gd name="T30" fmla="*/ 116 w 850"/>
                <a:gd name="T31" fmla="*/ 430 h 709"/>
                <a:gd name="T32" fmla="*/ 135 w 850"/>
                <a:gd name="T33" fmla="*/ 462 h 709"/>
                <a:gd name="T34" fmla="*/ 158 w 850"/>
                <a:gd name="T35" fmla="*/ 490 h 709"/>
                <a:gd name="T36" fmla="*/ 182 w 850"/>
                <a:gd name="T37" fmla="*/ 514 h 709"/>
                <a:gd name="T38" fmla="*/ 196 w 850"/>
                <a:gd name="T39" fmla="*/ 525 h 709"/>
                <a:gd name="T40" fmla="*/ 212 w 850"/>
                <a:gd name="T41" fmla="*/ 535 h 709"/>
                <a:gd name="T42" fmla="*/ 246 w 850"/>
                <a:gd name="T43" fmla="*/ 555 h 709"/>
                <a:gd name="T44" fmla="*/ 284 w 850"/>
                <a:gd name="T45" fmla="*/ 572 h 709"/>
                <a:gd name="T46" fmla="*/ 326 w 850"/>
                <a:gd name="T47" fmla="*/ 589 h 709"/>
                <a:gd name="T48" fmla="*/ 371 w 850"/>
                <a:gd name="T49" fmla="*/ 604 h 709"/>
                <a:gd name="T50" fmla="*/ 419 w 850"/>
                <a:gd name="T51" fmla="*/ 617 h 709"/>
                <a:gd name="T52" fmla="*/ 468 w 850"/>
                <a:gd name="T53" fmla="*/ 628 h 709"/>
                <a:gd name="T54" fmla="*/ 517 w 850"/>
                <a:gd name="T55" fmla="*/ 640 h 709"/>
                <a:gd name="T56" fmla="*/ 566 w 850"/>
                <a:gd name="T57" fmla="*/ 651 h 709"/>
                <a:gd name="T58" fmla="*/ 615 w 850"/>
                <a:gd name="T59" fmla="*/ 660 h 709"/>
                <a:gd name="T60" fmla="*/ 661 w 850"/>
                <a:gd name="T61" fmla="*/ 669 h 709"/>
                <a:gd name="T62" fmla="*/ 706 w 850"/>
                <a:gd name="T63" fmla="*/ 677 h 709"/>
                <a:gd name="T64" fmla="*/ 748 w 850"/>
                <a:gd name="T65" fmla="*/ 685 h 709"/>
                <a:gd name="T66" fmla="*/ 786 w 850"/>
                <a:gd name="T67" fmla="*/ 693 h 709"/>
                <a:gd name="T68" fmla="*/ 820 w 850"/>
                <a:gd name="T69" fmla="*/ 700 h 709"/>
                <a:gd name="T70" fmla="*/ 835 w 850"/>
                <a:gd name="T71" fmla="*/ 704 h 709"/>
                <a:gd name="T72" fmla="*/ 849 w 850"/>
                <a:gd name="T73" fmla="*/ 708 h 70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850"/>
                <a:gd name="T112" fmla="*/ 0 h 709"/>
                <a:gd name="T113" fmla="*/ 850 w 850"/>
                <a:gd name="T114" fmla="*/ 709 h 70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850" h="709">
                  <a:moveTo>
                    <a:pt x="0" y="0"/>
                  </a:moveTo>
                  <a:lnTo>
                    <a:pt x="3" y="9"/>
                  </a:lnTo>
                  <a:lnTo>
                    <a:pt x="5" y="19"/>
                  </a:lnTo>
                  <a:lnTo>
                    <a:pt x="8" y="29"/>
                  </a:lnTo>
                  <a:lnTo>
                    <a:pt x="11" y="42"/>
                  </a:lnTo>
                  <a:lnTo>
                    <a:pt x="16" y="69"/>
                  </a:lnTo>
                  <a:lnTo>
                    <a:pt x="22" y="100"/>
                  </a:lnTo>
                  <a:lnTo>
                    <a:pt x="27" y="134"/>
                  </a:lnTo>
                  <a:lnTo>
                    <a:pt x="34" y="169"/>
                  </a:lnTo>
                  <a:lnTo>
                    <a:pt x="41" y="206"/>
                  </a:lnTo>
                  <a:lnTo>
                    <a:pt x="49" y="245"/>
                  </a:lnTo>
                  <a:lnTo>
                    <a:pt x="58" y="284"/>
                  </a:lnTo>
                  <a:lnTo>
                    <a:pt x="71" y="322"/>
                  </a:lnTo>
                  <a:lnTo>
                    <a:pt x="83" y="360"/>
                  </a:lnTo>
                  <a:lnTo>
                    <a:pt x="98" y="396"/>
                  </a:lnTo>
                  <a:lnTo>
                    <a:pt x="116" y="430"/>
                  </a:lnTo>
                  <a:lnTo>
                    <a:pt x="135" y="462"/>
                  </a:lnTo>
                  <a:lnTo>
                    <a:pt x="158" y="490"/>
                  </a:lnTo>
                  <a:lnTo>
                    <a:pt x="182" y="514"/>
                  </a:lnTo>
                  <a:lnTo>
                    <a:pt x="196" y="525"/>
                  </a:lnTo>
                  <a:lnTo>
                    <a:pt x="212" y="535"/>
                  </a:lnTo>
                  <a:lnTo>
                    <a:pt x="246" y="555"/>
                  </a:lnTo>
                  <a:lnTo>
                    <a:pt x="284" y="572"/>
                  </a:lnTo>
                  <a:lnTo>
                    <a:pt x="326" y="589"/>
                  </a:lnTo>
                  <a:lnTo>
                    <a:pt x="371" y="604"/>
                  </a:lnTo>
                  <a:lnTo>
                    <a:pt x="419" y="617"/>
                  </a:lnTo>
                  <a:lnTo>
                    <a:pt x="468" y="628"/>
                  </a:lnTo>
                  <a:lnTo>
                    <a:pt x="517" y="640"/>
                  </a:lnTo>
                  <a:lnTo>
                    <a:pt x="566" y="651"/>
                  </a:lnTo>
                  <a:lnTo>
                    <a:pt x="615" y="660"/>
                  </a:lnTo>
                  <a:lnTo>
                    <a:pt x="661" y="669"/>
                  </a:lnTo>
                  <a:lnTo>
                    <a:pt x="706" y="677"/>
                  </a:lnTo>
                  <a:lnTo>
                    <a:pt x="748" y="685"/>
                  </a:lnTo>
                  <a:lnTo>
                    <a:pt x="786" y="693"/>
                  </a:lnTo>
                  <a:lnTo>
                    <a:pt x="820" y="700"/>
                  </a:lnTo>
                  <a:lnTo>
                    <a:pt x="835" y="704"/>
                  </a:lnTo>
                  <a:lnTo>
                    <a:pt x="849" y="708"/>
                  </a:lnTo>
                </a:path>
              </a:pathLst>
            </a:custGeom>
            <a:noFill/>
            <a:ln w="12700" cap="rnd">
              <a:solidFill>
                <a:srgbClr val="0000FF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IN" altLang="en-US"/>
            </a:p>
          </p:txBody>
        </p:sp>
        <p:sp>
          <p:nvSpPr>
            <p:cNvPr id="33813" name="Rectangle 27">
              <a:extLst>
                <a:ext uri="{FF2B5EF4-FFF2-40B4-BE49-F238E27FC236}">
                  <a16:creationId xmlns="" xmlns:a16="http://schemas.microsoft.com/office/drawing/2014/main" id="{C7485C4D-A654-4E96-83AA-C8326095B9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0" y="3006"/>
              <a:ext cx="549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1600">
                  <a:latin typeface="Times New Roman" panose="02020603050405020304" pitchFamily="18" charset="0"/>
                </a:rPr>
                <a:t>-3</a:t>
              </a:r>
              <a:r>
                <a:rPr lang="en-US" altLang="en-US" sz="1600" b="1" i="1">
                  <a:latin typeface="Times New Roman" panose="02020603050405020304" pitchFamily="18" charset="0"/>
                </a:rPr>
                <a:t>x  </a:t>
              </a:r>
              <a:r>
                <a:rPr lang="en-US" altLang="en-US" sz="1600">
                  <a:latin typeface="Times New Roman" panose="02020603050405020304" pitchFamily="18" charset="0"/>
                </a:rPr>
                <a:t>+  2</a:t>
              </a:r>
            </a:p>
          </p:txBody>
        </p:sp>
      </p:grpSp>
      <p:grpSp>
        <p:nvGrpSpPr>
          <p:cNvPr id="6" name="Group 28">
            <a:extLst>
              <a:ext uri="{FF2B5EF4-FFF2-40B4-BE49-F238E27FC236}">
                <a16:creationId xmlns="" xmlns:a16="http://schemas.microsoft.com/office/drawing/2014/main" id="{CDDD1B1F-012E-4707-95DB-75850F8B7D23}"/>
              </a:ext>
            </a:extLst>
          </p:cNvPr>
          <p:cNvGrpSpPr>
            <a:grpSpLocks/>
          </p:cNvGrpSpPr>
          <p:nvPr/>
        </p:nvGrpSpPr>
        <p:grpSpPr bwMode="auto">
          <a:xfrm>
            <a:off x="2835275" y="4737100"/>
            <a:ext cx="4968875" cy="830263"/>
            <a:chOff x="1786" y="2984"/>
            <a:chExt cx="3130" cy="523"/>
          </a:xfrm>
        </p:grpSpPr>
        <p:sp>
          <p:nvSpPr>
            <p:cNvPr id="33800" name="Rectangle 29">
              <a:extLst>
                <a:ext uri="{FF2B5EF4-FFF2-40B4-BE49-F238E27FC236}">
                  <a16:creationId xmlns="" xmlns:a16="http://schemas.microsoft.com/office/drawing/2014/main" id="{8945775E-0EAA-4E50-8B05-4E9695DA68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9" y="3141"/>
              <a:ext cx="1847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en-US" altLang="en-US" sz="1600">
                  <a:solidFill>
                    <a:srgbClr val="0000FF"/>
                  </a:solidFill>
                  <a:latin typeface="Times New Roman" panose="02020603050405020304" pitchFamily="18" charset="0"/>
                </a:rPr>
                <a:t>Subtract -3</a:t>
              </a:r>
              <a:r>
                <a:rPr lang="en-US" altLang="en-US" sz="1600" b="1" i="1">
                  <a:solidFill>
                    <a:srgbClr val="0000FF"/>
                  </a:solidFill>
                  <a:latin typeface="Times New Roman" panose="02020603050405020304" pitchFamily="18" charset="0"/>
                </a:rPr>
                <a:t>x</a:t>
              </a:r>
              <a:r>
                <a:rPr lang="en-US" altLang="en-US" sz="1600">
                  <a:solidFill>
                    <a:srgbClr val="0000FF"/>
                  </a:solidFill>
                  <a:latin typeface="Times New Roman" panose="02020603050405020304" pitchFamily="18" charset="0"/>
                </a:rPr>
                <a:t> + 2 from -3</a:t>
              </a:r>
              <a:r>
                <a:rPr lang="en-US" altLang="en-US" sz="1600" b="1" i="1">
                  <a:solidFill>
                    <a:srgbClr val="0000FF"/>
                  </a:solidFill>
                  <a:latin typeface="Times New Roman" panose="02020603050405020304" pitchFamily="18" charset="0"/>
                </a:rPr>
                <a:t>x</a:t>
              </a:r>
              <a:r>
                <a:rPr lang="en-US" altLang="en-US" sz="1600">
                  <a:solidFill>
                    <a:srgbClr val="0000FF"/>
                  </a:solidFill>
                  <a:latin typeface="Times New Roman" panose="02020603050405020304" pitchFamily="18" charset="0"/>
                </a:rPr>
                <a:t> + 4, leaving a remainder of 2.</a:t>
              </a:r>
            </a:p>
          </p:txBody>
        </p:sp>
        <p:sp>
          <p:nvSpPr>
            <p:cNvPr id="33801" name="Line 30">
              <a:extLst>
                <a:ext uri="{FF2B5EF4-FFF2-40B4-BE49-F238E27FC236}">
                  <a16:creationId xmlns="" xmlns:a16="http://schemas.microsoft.com/office/drawing/2014/main" id="{BE39261F-88E6-4ECD-88BC-9DEF56E8500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29" y="3159"/>
              <a:ext cx="443" cy="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2" name="Rectangle 31">
              <a:extLst>
                <a:ext uri="{FF2B5EF4-FFF2-40B4-BE49-F238E27FC236}">
                  <a16:creationId xmlns="" xmlns:a16="http://schemas.microsoft.com/office/drawing/2014/main" id="{655476E4-9385-4472-9D5B-0C45EC19DE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2" y="3168"/>
              <a:ext cx="143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1600">
                  <a:latin typeface="Times New Roman" panose="02020603050405020304" pitchFamily="18" charset="0"/>
                </a:rPr>
                <a:t>2</a:t>
              </a:r>
            </a:p>
          </p:txBody>
        </p:sp>
        <p:grpSp>
          <p:nvGrpSpPr>
            <p:cNvPr id="33803" name="Group 32">
              <a:extLst>
                <a:ext uri="{FF2B5EF4-FFF2-40B4-BE49-F238E27FC236}">
                  <a16:creationId xmlns="" xmlns:a16="http://schemas.microsoft.com/office/drawing/2014/main" id="{4FA30779-09D8-4E50-9C59-677939D4D7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08" y="2985"/>
              <a:ext cx="85" cy="85"/>
              <a:chOff x="2108" y="2985"/>
              <a:chExt cx="85" cy="85"/>
            </a:xfrm>
          </p:grpSpPr>
          <p:sp>
            <p:nvSpPr>
              <p:cNvPr id="33808" name="Oval 33">
                <a:extLst>
                  <a:ext uri="{FF2B5EF4-FFF2-40B4-BE49-F238E27FC236}">
                    <a16:creationId xmlns="" xmlns:a16="http://schemas.microsoft.com/office/drawing/2014/main" id="{2B6A79E6-EDBC-412D-B2E4-790F32FD25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08" y="2985"/>
                <a:ext cx="85" cy="85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endParaRPr lang="en-IN" altLang="en-US"/>
              </a:p>
            </p:txBody>
          </p:sp>
          <p:sp>
            <p:nvSpPr>
              <p:cNvPr id="33809" name="Line 34">
                <a:extLst>
                  <a:ext uri="{FF2B5EF4-FFF2-40B4-BE49-F238E27FC236}">
                    <a16:creationId xmlns="" xmlns:a16="http://schemas.microsoft.com/office/drawing/2014/main" id="{E838F9F6-2F46-4AFB-9B6B-F64AFFB708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27" y="3036"/>
                <a:ext cx="5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3804" name="Group 35">
              <a:extLst>
                <a:ext uri="{FF2B5EF4-FFF2-40B4-BE49-F238E27FC236}">
                  <a16:creationId xmlns="" xmlns:a16="http://schemas.microsoft.com/office/drawing/2014/main" id="{E5A4F92F-66A0-4DAF-B124-F12377EA27F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86" y="2984"/>
              <a:ext cx="85" cy="85"/>
              <a:chOff x="1786" y="2984"/>
              <a:chExt cx="85" cy="85"/>
            </a:xfrm>
          </p:grpSpPr>
          <p:sp>
            <p:nvSpPr>
              <p:cNvPr id="33805" name="Oval 36">
                <a:extLst>
                  <a:ext uri="{FF2B5EF4-FFF2-40B4-BE49-F238E27FC236}">
                    <a16:creationId xmlns="" xmlns:a16="http://schemas.microsoft.com/office/drawing/2014/main" id="{C98458DF-7E67-4369-89A9-394C3D7059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86" y="2984"/>
                <a:ext cx="85" cy="85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endParaRPr lang="en-IN" altLang="en-US"/>
              </a:p>
            </p:txBody>
          </p:sp>
          <p:sp>
            <p:nvSpPr>
              <p:cNvPr id="33806" name="Line 37">
                <a:extLst>
                  <a:ext uri="{FF2B5EF4-FFF2-40B4-BE49-F238E27FC236}">
                    <a16:creationId xmlns="" xmlns:a16="http://schemas.microsoft.com/office/drawing/2014/main" id="{D351C7D4-68D2-4287-959A-6D408B49C1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05" y="3035"/>
                <a:ext cx="5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07" name="Line 38">
                <a:extLst>
                  <a:ext uri="{FF2B5EF4-FFF2-40B4-BE49-F238E27FC236}">
                    <a16:creationId xmlns="" xmlns:a16="http://schemas.microsoft.com/office/drawing/2014/main" id="{DF2E19BB-2AA3-4A17-BC75-929E911909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32" y="3008"/>
                <a:ext cx="0" cy="5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2774" name="Rectangle 39">
            <a:extLst>
              <a:ext uri="{FF2B5EF4-FFF2-40B4-BE49-F238E27FC236}">
                <a16:creationId xmlns="" xmlns:a16="http://schemas.microsoft.com/office/drawing/2014/main" id="{0A0DA096-9215-496B-97A0-F43037936A4A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533400"/>
            <a:ext cx="7772400" cy="584200"/>
          </a:xfrm>
        </p:spPr>
        <p:txBody>
          <a:bodyPr lIns="92075" tIns="46038" rIns="92075" bIns="46038" anchor="t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Text Example </a:t>
            </a:r>
            <a:r>
              <a:rPr lang="en-US" dirty="0" smtClean="0"/>
              <a:t>contd.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3799" name="Rectangle 40">
            <a:extLst>
              <a:ext uri="{FF2B5EF4-FFF2-40B4-BE49-F238E27FC236}">
                <a16:creationId xmlns="" xmlns:a16="http://schemas.microsoft.com/office/drawing/2014/main" id="{8AA566B2-8E6D-4D14-854B-2B8BD247DD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681" y="1368622"/>
            <a:ext cx="58705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latin typeface="Times New Roman" panose="02020603050405020304" pitchFamily="18" charset="0"/>
              </a:rPr>
              <a:t>Divide 4 – 5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x</a:t>
            </a:r>
            <a:r>
              <a:rPr lang="en-US" altLang="en-US" sz="2800" dirty="0">
                <a:latin typeface="Times New Roman" panose="02020603050405020304" pitchFamily="18" charset="0"/>
              </a:rPr>
              <a:t> – 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x</a:t>
            </a:r>
            <a:r>
              <a:rPr lang="en-US" altLang="en-US" sz="2800" baseline="30000" dirty="0">
                <a:latin typeface="Times New Roman" panose="02020603050405020304" pitchFamily="18" charset="0"/>
              </a:rPr>
              <a:t>2</a:t>
            </a:r>
            <a:r>
              <a:rPr lang="en-US" altLang="en-US" sz="2800" dirty="0">
                <a:latin typeface="Times New Roman" panose="02020603050405020304" pitchFamily="18" charset="0"/>
              </a:rPr>
              <a:t> + 6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x</a:t>
            </a:r>
            <a:r>
              <a:rPr lang="en-US" altLang="en-US" sz="2800" baseline="30000" dirty="0">
                <a:latin typeface="Times New Roman" panose="02020603050405020304" pitchFamily="18" charset="0"/>
              </a:rPr>
              <a:t>3</a:t>
            </a:r>
            <a:r>
              <a:rPr lang="en-US" altLang="en-US" sz="2800" dirty="0">
                <a:latin typeface="Times New Roman" panose="02020603050405020304" pitchFamily="18" charset="0"/>
              </a:rPr>
              <a:t>   by   3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x</a:t>
            </a:r>
            <a:r>
              <a:rPr lang="en-US" altLang="en-US" sz="2800" dirty="0">
                <a:latin typeface="Times New Roman" panose="02020603050405020304" pitchFamily="18" charset="0"/>
              </a:rPr>
              <a:t> – 2.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="" xmlns:a16="http://schemas.microsoft.com/office/drawing/2014/main" id="{32075811-6247-4BBF-A03B-E14BFD5A75D1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685800"/>
            <a:ext cx="7772400" cy="584200"/>
          </a:xfrm>
        </p:spPr>
        <p:txBody>
          <a:bodyPr lIns="92075" tIns="46038" rIns="92075" bIns="46038" anchor="t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The Division Algorithm</a:t>
            </a:r>
            <a:endParaRPr lang="en-US" sz="3200">
              <a:solidFill>
                <a:schemeClr val="accent2"/>
              </a:solidFill>
            </a:endParaRPr>
          </a:p>
        </p:txBody>
      </p:sp>
      <p:sp>
        <p:nvSpPr>
          <p:cNvPr id="10243" name="Rectangle 3">
            <a:extLst>
              <a:ext uri="{FF2B5EF4-FFF2-40B4-BE49-F238E27FC236}">
                <a16:creationId xmlns="" xmlns:a16="http://schemas.microsoft.com/office/drawing/2014/main" id="{4F5274A1-AD38-40F1-A308-5CEF2D470F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1" y="1989137"/>
            <a:ext cx="7924800" cy="2900363"/>
          </a:xfrm>
          <a:prstGeom prst="rect">
            <a:avLst/>
          </a:prstGeom>
          <a:solidFill>
            <a:srgbClr val="FFFFFF"/>
          </a:solidFill>
          <a:ln w="12700">
            <a:solidFill>
              <a:srgbClr val="5F5735"/>
            </a:solidFill>
            <a:miter lim="800000"/>
            <a:headEnd/>
            <a:tailEnd/>
          </a:ln>
          <a:effectLst>
            <a:outerShdw dist="45791" dir="3378596" algn="ctr" rotWithShape="0">
              <a:srgbClr val="5F5735"/>
            </a:outerShdw>
          </a:effectLst>
        </p:spPr>
        <p:txBody>
          <a:bodyPr lIns="92075" tIns="46038" rIns="92075" bIns="46038" anchor="ctr"/>
          <a:lstStyle/>
          <a:p>
            <a:pPr eaLnBrk="0" hangingPunct="0">
              <a:defRPr/>
            </a:pPr>
            <a:r>
              <a:rPr lang="en-US" sz="2000" dirty="0">
                <a:latin typeface="Times New Roman" pitchFamily="18" charset="0"/>
              </a:rPr>
              <a:t>If </a:t>
            </a:r>
            <a:r>
              <a:rPr lang="en-US" sz="2000" i="1" dirty="0">
                <a:latin typeface="Times New Roman" pitchFamily="18" charset="0"/>
              </a:rPr>
              <a:t>f </a:t>
            </a:r>
            <a:r>
              <a:rPr lang="en-US" sz="2000" dirty="0">
                <a:latin typeface="Times New Roman" pitchFamily="18" charset="0"/>
              </a:rPr>
              <a:t>(</a:t>
            </a:r>
            <a:r>
              <a:rPr lang="en-US" sz="2000" b="1" i="1" dirty="0">
                <a:latin typeface="Times New Roman" pitchFamily="18" charset="0"/>
              </a:rPr>
              <a:t>x</a:t>
            </a:r>
            <a:r>
              <a:rPr lang="en-US" sz="2000" dirty="0">
                <a:latin typeface="Times New Roman" pitchFamily="18" charset="0"/>
              </a:rPr>
              <a:t>) and </a:t>
            </a:r>
            <a:r>
              <a:rPr lang="en-US" sz="2000" i="1" dirty="0">
                <a:latin typeface="Times New Roman" pitchFamily="18" charset="0"/>
              </a:rPr>
              <a:t>d</a:t>
            </a:r>
            <a:r>
              <a:rPr lang="en-US" sz="2000" dirty="0">
                <a:latin typeface="Times New Roman" pitchFamily="18" charset="0"/>
              </a:rPr>
              <a:t>(</a:t>
            </a:r>
            <a:r>
              <a:rPr lang="en-US" sz="2000" b="1" i="1" dirty="0">
                <a:latin typeface="Times New Roman" pitchFamily="18" charset="0"/>
              </a:rPr>
              <a:t>x</a:t>
            </a:r>
            <a:r>
              <a:rPr lang="en-US" sz="2000" dirty="0">
                <a:latin typeface="Times New Roman" pitchFamily="18" charset="0"/>
              </a:rPr>
              <a:t>) are polynomials, with </a:t>
            </a:r>
            <a:r>
              <a:rPr lang="en-US" sz="2000" i="1" dirty="0">
                <a:latin typeface="Times New Roman" pitchFamily="18" charset="0"/>
              </a:rPr>
              <a:t>d</a:t>
            </a:r>
            <a:r>
              <a:rPr lang="en-US" sz="2000" dirty="0">
                <a:latin typeface="Times New Roman" pitchFamily="18" charset="0"/>
              </a:rPr>
              <a:t>(</a:t>
            </a:r>
            <a:r>
              <a:rPr lang="en-US" sz="2000" b="1" i="1" dirty="0">
                <a:latin typeface="Times New Roman" pitchFamily="18" charset="0"/>
              </a:rPr>
              <a:t>x</a:t>
            </a:r>
            <a:r>
              <a:rPr lang="en-US" sz="2000" dirty="0">
                <a:latin typeface="Times New Roman" pitchFamily="18" charset="0"/>
              </a:rPr>
              <a:t>) = 0, and the degree of </a:t>
            </a:r>
            <a:r>
              <a:rPr lang="en-US" sz="2000" i="1" dirty="0">
                <a:latin typeface="Times New Roman" pitchFamily="18" charset="0"/>
              </a:rPr>
              <a:t>d</a:t>
            </a:r>
            <a:r>
              <a:rPr lang="en-US" sz="2000" dirty="0">
                <a:latin typeface="Times New Roman" pitchFamily="18" charset="0"/>
              </a:rPr>
              <a:t>(</a:t>
            </a:r>
            <a:r>
              <a:rPr lang="en-US" sz="2000" b="1" i="1" dirty="0">
                <a:latin typeface="Times New Roman" pitchFamily="18" charset="0"/>
              </a:rPr>
              <a:t>x</a:t>
            </a:r>
            <a:r>
              <a:rPr lang="en-US" sz="2000" dirty="0">
                <a:latin typeface="Times New Roman" pitchFamily="18" charset="0"/>
              </a:rPr>
              <a:t>) is less than or equal to the degree of </a:t>
            </a:r>
            <a:r>
              <a:rPr lang="en-US" sz="2000" i="1" dirty="0">
                <a:latin typeface="Times New Roman" pitchFamily="18" charset="0"/>
              </a:rPr>
              <a:t>f</a:t>
            </a:r>
            <a:r>
              <a:rPr lang="en-US" sz="2000" dirty="0">
                <a:latin typeface="Times New Roman" pitchFamily="18" charset="0"/>
              </a:rPr>
              <a:t> (</a:t>
            </a:r>
            <a:r>
              <a:rPr lang="en-US" sz="2000" b="1" i="1" dirty="0">
                <a:latin typeface="Times New Roman" pitchFamily="18" charset="0"/>
              </a:rPr>
              <a:t>x</a:t>
            </a:r>
            <a:r>
              <a:rPr lang="en-US" sz="2000" dirty="0">
                <a:latin typeface="Times New Roman" pitchFamily="18" charset="0"/>
              </a:rPr>
              <a:t>), then there exist unique polynomials </a:t>
            </a:r>
            <a:r>
              <a:rPr lang="en-US" sz="2000" i="1" dirty="0">
                <a:latin typeface="Times New Roman" pitchFamily="18" charset="0"/>
              </a:rPr>
              <a:t>q</a:t>
            </a:r>
            <a:r>
              <a:rPr lang="en-US" sz="2000" dirty="0">
                <a:latin typeface="Times New Roman" pitchFamily="18" charset="0"/>
              </a:rPr>
              <a:t>(</a:t>
            </a:r>
            <a:r>
              <a:rPr lang="en-US" sz="2000" b="1" i="1" dirty="0">
                <a:latin typeface="Times New Roman" pitchFamily="18" charset="0"/>
              </a:rPr>
              <a:t>x</a:t>
            </a:r>
            <a:r>
              <a:rPr lang="en-US" sz="2000" dirty="0">
                <a:latin typeface="Times New Roman" pitchFamily="18" charset="0"/>
              </a:rPr>
              <a:t>) and </a:t>
            </a:r>
            <a:r>
              <a:rPr lang="en-US" sz="2000" i="1" dirty="0">
                <a:latin typeface="Times New Roman" pitchFamily="18" charset="0"/>
              </a:rPr>
              <a:t>r</a:t>
            </a:r>
            <a:r>
              <a:rPr lang="en-US" sz="2000" dirty="0">
                <a:latin typeface="Times New Roman" pitchFamily="18" charset="0"/>
              </a:rPr>
              <a:t>(</a:t>
            </a:r>
            <a:r>
              <a:rPr lang="en-US" sz="2000" b="1" i="1" dirty="0">
                <a:latin typeface="Times New Roman" pitchFamily="18" charset="0"/>
              </a:rPr>
              <a:t>x</a:t>
            </a:r>
            <a:r>
              <a:rPr lang="en-US" sz="2000" dirty="0">
                <a:latin typeface="Times New Roman" pitchFamily="18" charset="0"/>
              </a:rPr>
              <a:t>) such that</a:t>
            </a:r>
          </a:p>
          <a:p>
            <a:pPr eaLnBrk="0" hangingPunct="0">
              <a:defRPr/>
            </a:pPr>
            <a:r>
              <a:rPr lang="en-US" sz="2000" i="1" dirty="0">
                <a:latin typeface="Times New Roman" pitchFamily="18" charset="0"/>
              </a:rPr>
              <a:t>	f</a:t>
            </a:r>
            <a:r>
              <a:rPr lang="en-US" sz="2000" dirty="0">
                <a:latin typeface="Times New Roman" pitchFamily="18" charset="0"/>
              </a:rPr>
              <a:t> (</a:t>
            </a:r>
            <a:r>
              <a:rPr lang="en-US" sz="2000" b="1" i="1" dirty="0">
                <a:latin typeface="Times New Roman" pitchFamily="18" charset="0"/>
              </a:rPr>
              <a:t>x</a:t>
            </a:r>
            <a:r>
              <a:rPr lang="en-US" sz="2000" dirty="0">
                <a:latin typeface="Times New Roman" pitchFamily="18" charset="0"/>
              </a:rPr>
              <a:t>) 	= 	</a:t>
            </a:r>
            <a:r>
              <a:rPr lang="en-US" sz="2000" i="1" dirty="0">
                <a:latin typeface="Times New Roman" pitchFamily="18" charset="0"/>
              </a:rPr>
              <a:t>d</a:t>
            </a:r>
            <a:r>
              <a:rPr lang="en-US" sz="2000" dirty="0">
                <a:latin typeface="Times New Roman" pitchFamily="18" charset="0"/>
              </a:rPr>
              <a:t>(</a:t>
            </a:r>
            <a:r>
              <a:rPr lang="en-US" sz="2000" b="1" i="1" dirty="0">
                <a:latin typeface="Times New Roman" pitchFamily="18" charset="0"/>
              </a:rPr>
              <a:t>x</a:t>
            </a:r>
            <a:r>
              <a:rPr lang="en-US" sz="2000" dirty="0">
                <a:latin typeface="Times New Roman" pitchFamily="18" charset="0"/>
              </a:rPr>
              <a:t>) 	•	 </a:t>
            </a:r>
            <a:r>
              <a:rPr lang="en-US" sz="2000" i="1" dirty="0">
                <a:latin typeface="Times New Roman" pitchFamily="18" charset="0"/>
              </a:rPr>
              <a:t>q</a:t>
            </a:r>
            <a:r>
              <a:rPr lang="en-US" sz="2000" dirty="0">
                <a:latin typeface="Times New Roman" pitchFamily="18" charset="0"/>
              </a:rPr>
              <a:t>(</a:t>
            </a:r>
            <a:r>
              <a:rPr lang="en-US" sz="2000" b="1" i="1" dirty="0">
                <a:latin typeface="Times New Roman" pitchFamily="18" charset="0"/>
              </a:rPr>
              <a:t>x</a:t>
            </a:r>
            <a:r>
              <a:rPr lang="en-US" sz="2000" dirty="0">
                <a:latin typeface="Times New Roman" pitchFamily="18" charset="0"/>
              </a:rPr>
              <a:t>) 	+ 	</a:t>
            </a:r>
            <a:r>
              <a:rPr lang="en-US" sz="2000" i="1" dirty="0">
                <a:latin typeface="Times New Roman" pitchFamily="18" charset="0"/>
              </a:rPr>
              <a:t>r</a:t>
            </a:r>
            <a:r>
              <a:rPr lang="en-US" sz="2000" dirty="0">
                <a:latin typeface="Times New Roman" pitchFamily="18" charset="0"/>
              </a:rPr>
              <a:t>(</a:t>
            </a:r>
            <a:r>
              <a:rPr lang="en-US" sz="2000" b="1" i="1" dirty="0">
                <a:latin typeface="Times New Roman" pitchFamily="18" charset="0"/>
              </a:rPr>
              <a:t>x</a:t>
            </a:r>
            <a:r>
              <a:rPr lang="en-US" sz="2000" dirty="0">
                <a:latin typeface="Times New Roman" pitchFamily="18" charset="0"/>
              </a:rPr>
              <a:t>).</a:t>
            </a:r>
          </a:p>
          <a:p>
            <a:pPr eaLnBrk="0" hangingPunct="0">
              <a:defRPr/>
            </a:pPr>
            <a:endParaRPr lang="en-US" sz="2000" dirty="0">
              <a:latin typeface="Times New Roman" pitchFamily="18" charset="0"/>
            </a:endParaRPr>
          </a:p>
          <a:p>
            <a:pPr eaLnBrk="0" hangingPunct="0">
              <a:defRPr/>
            </a:pPr>
            <a:r>
              <a:rPr lang="en-US" sz="2000" dirty="0">
                <a:latin typeface="Times New Roman" pitchFamily="18" charset="0"/>
              </a:rPr>
              <a:t> </a:t>
            </a:r>
          </a:p>
          <a:p>
            <a:pPr eaLnBrk="0" hangingPunct="0">
              <a:defRPr/>
            </a:pPr>
            <a:r>
              <a:rPr lang="en-US" sz="2000" dirty="0">
                <a:latin typeface="Times New Roman" pitchFamily="18" charset="0"/>
              </a:rPr>
              <a:t>The remainder, r(</a:t>
            </a:r>
            <a:r>
              <a:rPr lang="en-US" sz="2000" b="1" i="1" dirty="0">
                <a:latin typeface="Times New Roman" pitchFamily="18" charset="0"/>
              </a:rPr>
              <a:t>x</a:t>
            </a:r>
            <a:r>
              <a:rPr lang="en-US" sz="2000" dirty="0">
                <a:latin typeface="Times New Roman" pitchFamily="18" charset="0"/>
              </a:rPr>
              <a:t>), equals 0 or its is of degree less than the degree of d(</a:t>
            </a:r>
            <a:r>
              <a:rPr lang="en-US" sz="2000" b="1" i="1" dirty="0">
                <a:latin typeface="Times New Roman" pitchFamily="18" charset="0"/>
              </a:rPr>
              <a:t>x</a:t>
            </a:r>
            <a:r>
              <a:rPr lang="en-US" sz="2000" dirty="0">
                <a:latin typeface="Times New Roman" pitchFamily="18" charset="0"/>
              </a:rPr>
              <a:t>). If r(</a:t>
            </a:r>
            <a:r>
              <a:rPr lang="en-US" sz="2000" b="1" i="1" dirty="0">
                <a:latin typeface="Times New Roman" pitchFamily="18" charset="0"/>
              </a:rPr>
              <a:t>x</a:t>
            </a:r>
            <a:r>
              <a:rPr lang="en-US" sz="2000" dirty="0">
                <a:latin typeface="Times New Roman" pitchFamily="18" charset="0"/>
              </a:rPr>
              <a:t>) = 0, we say that d(</a:t>
            </a:r>
            <a:r>
              <a:rPr lang="en-US" sz="2000" b="1" i="1" dirty="0">
                <a:latin typeface="Times New Roman" pitchFamily="18" charset="0"/>
              </a:rPr>
              <a:t>x</a:t>
            </a:r>
            <a:r>
              <a:rPr lang="en-US" sz="2000" dirty="0">
                <a:latin typeface="Times New Roman" pitchFamily="18" charset="0"/>
              </a:rPr>
              <a:t>) </a:t>
            </a:r>
            <a:r>
              <a:rPr lang="en-US" sz="2000" b="1" dirty="0">
                <a:latin typeface="Times New Roman" pitchFamily="18" charset="0"/>
              </a:rPr>
              <a:t>divides evenly</a:t>
            </a:r>
            <a:r>
              <a:rPr lang="en-US" sz="2000" dirty="0">
                <a:latin typeface="Times New Roman" pitchFamily="18" charset="0"/>
              </a:rPr>
              <a:t> in to f (</a:t>
            </a:r>
            <a:r>
              <a:rPr lang="en-US" sz="2000" b="1" i="1" dirty="0">
                <a:latin typeface="Times New Roman" pitchFamily="18" charset="0"/>
              </a:rPr>
              <a:t>x</a:t>
            </a:r>
            <a:r>
              <a:rPr lang="en-US" sz="2000" dirty="0">
                <a:latin typeface="Times New Roman" pitchFamily="18" charset="0"/>
              </a:rPr>
              <a:t>) and that d(</a:t>
            </a:r>
            <a:r>
              <a:rPr lang="en-US" sz="2000" b="1" i="1" dirty="0">
                <a:latin typeface="Times New Roman" pitchFamily="18" charset="0"/>
              </a:rPr>
              <a:t>x</a:t>
            </a:r>
            <a:r>
              <a:rPr lang="en-US" sz="2000" dirty="0">
                <a:latin typeface="Times New Roman" pitchFamily="18" charset="0"/>
              </a:rPr>
              <a:t>) and q(</a:t>
            </a:r>
            <a:r>
              <a:rPr lang="en-US" sz="2000" b="1" i="1" dirty="0">
                <a:latin typeface="Times New Roman" pitchFamily="18" charset="0"/>
              </a:rPr>
              <a:t>x</a:t>
            </a:r>
            <a:r>
              <a:rPr lang="en-US" sz="2000" dirty="0">
                <a:latin typeface="Times New Roman" pitchFamily="18" charset="0"/>
              </a:rPr>
              <a:t>) are </a:t>
            </a:r>
            <a:r>
              <a:rPr lang="en-US" sz="2000" b="1" dirty="0">
                <a:latin typeface="Times New Roman" pitchFamily="18" charset="0"/>
              </a:rPr>
              <a:t>factors</a:t>
            </a:r>
            <a:r>
              <a:rPr lang="en-US" sz="2000" dirty="0">
                <a:latin typeface="Times New Roman" pitchFamily="18" charset="0"/>
              </a:rPr>
              <a:t> of f (</a:t>
            </a:r>
            <a:r>
              <a:rPr lang="en-US" sz="2000" b="1" i="1" dirty="0">
                <a:latin typeface="Times New Roman" pitchFamily="18" charset="0"/>
              </a:rPr>
              <a:t>x</a:t>
            </a:r>
            <a:r>
              <a:rPr lang="en-US" sz="2000" dirty="0">
                <a:latin typeface="Times New Roman" pitchFamily="18" charset="0"/>
              </a:rPr>
              <a:t>). </a:t>
            </a:r>
          </a:p>
        </p:txBody>
      </p:sp>
      <p:grpSp>
        <p:nvGrpSpPr>
          <p:cNvPr id="34820" name="Group 4">
            <a:extLst>
              <a:ext uri="{FF2B5EF4-FFF2-40B4-BE49-F238E27FC236}">
                <a16:creationId xmlns="" xmlns:a16="http://schemas.microsoft.com/office/drawing/2014/main" id="{CE00DDD9-38D0-4D4F-A8F7-2E1F32DEC7FC}"/>
              </a:ext>
            </a:extLst>
          </p:cNvPr>
          <p:cNvGrpSpPr>
            <a:grpSpLocks/>
          </p:cNvGrpSpPr>
          <p:nvPr/>
        </p:nvGrpSpPr>
        <p:grpSpPr bwMode="auto">
          <a:xfrm>
            <a:off x="1423988" y="3246438"/>
            <a:ext cx="1071562" cy="412750"/>
            <a:chOff x="897" y="2045"/>
            <a:chExt cx="675" cy="260"/>
          </a:xfrm>
        </p:grpSpPr>
        <p:sp>
          <p:nvSpPr>
            <p:cNvPr id="10245" name="Freeform 5">
              <a:extLst>
                <a:ext uri="{FF2B5EF4-FFF2-40B4-BE49-F238E27FC236}">
                  <a16:creationId xmlns="" xmlns:a16="http://schemas.microsoft.com/office/drawing/2014/main" id="{A07BBD5F-70E7-4E73-8510-83BC601CEA62}"/>
                </a:ext>
              </a:extLst>
            </p:cNvPr>
            <p:cNvSpPr>
              <a:spLocks/>
            </p:cNvSpPr>
            <p:nvPr/>
          </p:nvSpPr>
          <p:spPr bwMode="auto">
            <a:xfrm>
              <a:off x="897" y="2045"/>
              <a:ext cx="675" cy="260"/>
            </a:xfrm>
            <a:custGeom>
              <a:avLst/>
              <a:gdLst/>
              <a:ahLst/>
              <a:cxnLst>
                <a:cxn ang="0">
                  <a:pos x="0" y="99"/>
                </a:cxn>
                <a:cxn ang="0">
                  <a:pos x="0" y="126"/>
                </a:cxn>
                <a:cxn ang="0">
                  <a:pos x="0" y="126"/>
                </a:cxn>
                <a:cxn ang="0">
                  <a:pos x="0" y="166"/>
                </a:cxn>
                <a:cxn ang="0">
                  <a:pos x="0" y="259"/>
                </a:cxn>
                <a:cxn ang="0">
                  <a:pos x="112" y="259"/>
                </a:cxn>
                <a:cxn ang="0">
                  <a:pos x="112" y="259"/>
                </a:cxn>
                <a:cxn ang="0">
                  <a:pos x="281" y="259"/>
                </a:cxn>
                <a:cxn ang="0">
                  <a:pos x="674" y="259"/>
                </a:cxn>
                <a:cxn ang="0">
                  <a:pos x="674" y="166"/>
                </a:cxn>
                <a:cxn ang="0">
                  <a:pos x="674" y="126"/>
                </a:cxn>
                <a:cxn ang="0">
                  <a:pos x="674" y="126"/>
                </a:cxn>
                <a:cxn ang="0">
                  <a:pos x="674" y="99"/>
                </a:cxn>
                <a:cxn ang="0">
                  <a:pos x="281" y="99"/>
                </a:cxn>
                <a:cxn ang="0">
                  <a:pos x="124" y="0"/>
                </a:cxn>
                <a:cxn ang="0">
                  <a:pos x="112" y="99"/>
                </a:cxn>
                <a:cxn ang="0">
                  <a:pos x="0" y="99"/>
                </a:cxn>
              </a:cxnLst>
              <a:rect l="0" t="0" r="r" b="b"/>
              <a:pathLst>
                <a:path w="675" h="260">
                  <a:moveTo>
                    <a:pt x="0" y="99"/>
                  </a:moveTo>
                  <a:lnTo>
                    <a:pt x="0" y="126"/>
                  </a:lnTo>
                  <a:lnTo>
                    <a:pt x="0" y="126"/>
                  </a:lnTo>
                  <a:lnTo>
                    <a:pt x="0" y="166"/>
                  </a:lnTo>
                  <a:lnTo>
                    <a:pt x="0" y="259"/>
                  </a:lnTo>
                  <a:lnTo>
                    <a:pt x="112" y="259"/>
                  </a:lnTo>
                  <a:lnTo>
                    <a:pt x="112" y="259"/>
                  </a:lnTo>
                  <a:lnTo>
                    <a:pt x="281" y="259"/>
                  </a:lnTo>
                  <a:lnTo>
                    <a:pt x="674" y="259"/>
                  </a:lnTo>
                  <a:lnTo>
                    <a:pt x="674" y="166"/>
                  </a:lnTo>
                  <a:lnTo>
                    <a:pt x="674" y="126"/>
                  </a:lnTo>
                  <a:lnTo>
                    <a:pt x="674" y="126"/>
                  </a:lnTo>
                  <a:lnTo>
                    <a:pt x="674" y="99"/>
                  </a:lnTo>
                  <a:lnTo>
                    <a:pt x="281" y="99"/>
                  </a:lnTo>
                  <a:lnTo>
                    <a:pt x="124" y="0"/>
                  </a:lnTo>
                  <a:lnTo>
                    <a:pt x="112" y="99"/>
                  </a:lnTo>
                  <a:lnTo>
                    <a:pt x="0" y="99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pPr>
                <a:defRPr/>
              </a:pPr>
              <a:endParaRPr lang="en-IN"/>
            </a:p>
          </p:txBody>
        </p:sp>
        <p:sp>
          <p:nvSpPr>
            <p:cNvPr id="34833" name="Rectangle 6">
              <a:extLst>
                <a:ext uri="{FF2B5EF4-FFF2-40B4-BE49-F238E27FC236}">
                  <a16:creationId xmlns="" xmlns:a16="http://schemas.microsoft.com/office/drawing/2014/main" id="{B12A62A5-2D5C-4869-B9F3-2401675B26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0" y="2147"/>
              <a:ext cx="66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 sz="1600">
                  <a:latin typeface="Times New Roman" panose="02020603050405020304" pitchFamily="18" charset="0"/>
                </a:rPr>
                <a:t>Dividend</a:t>
              </a:r>
            </a:p>
          </p:txBody>
        </p:sp>
      </p:grpSp>
      <p:grpSp>
        <p:nvGrpSpPr>
          <p:cNvPr id="34821" name="Group 7">
            <a:extLst>
              <a:ext uri="{FF2B5EF4-FFF2-40B4-BE49-F238E27FC236}">
                <a16:creationId xmlns="" xmlns:a16="http://schemas.microsoft.com/office/drawing/2014/main" id="{FAB2E347-BD06-4A84-92A6-BAB296CC4FAB}"/>
              </a:ext>
            </a:extLst>
          </p:cNvPr>
          <p:cNvGrpSpPr>
            <a:grpSpLocks/>
          </p:cNvGrpSpPr>
          <p:nvPr/>
        </p:nvGrpSpPr>
        <p:grpSpPr bwMode="auto">
          <a:xfrm>
            <a:off x="3170238" y="3227388"/>
            <a:ext cx="1071562" cy="430212"/>
            <a:chOff x="1997" y="2033"/>
            <a:chExt cx="675" cy="271"/>
          </a:xfrm>
        </p:grpSpPr>
        <p:sp>
          <p:nvSpPr>
            <p:cNvPr id="10248" name="Freeform 8">
              <a:extLst>
                <a:ext uri="{FF2B5EF4-FFF2-40B4-BE49-F238E27FC236}">
                  <a16:creationId xmlns="" xmlns:a16="http://schemas.microsoft.com/office/drawing/2014/main" id="{30046FC7-B78A-49A0-9B57-F6D10EE9E2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7" y="2033"/>
              <a:ext cx="675" cy="271"/>
            </a:xfrm>
            <a:custGeom>
              <a:avLst/>
              <a:gdLst/>
              <a:ahLst/>
              <a:cxnLst>
                <a:cxn ang="0">
                  <a:pos x="0" y="110"/>
                </a:cxn>
                <a:cxn ang="0">
                  <a:pos x="0" y="137"/>
                </a:cxn>
                <a:cxn ang="0">
                  <a:pos x="0" y="137"/>
                </a:cxn>
                <a:cxn ang="0">
                  <a:pos x="0" y="177"/>
                </a:cxn>
                <a:cxn ang="0">
                  <a:pos x="0" y="270"/>
                </a:cxn>
                <a:cxn ang="0">
                  <a:pos x="112" y="270"/>
                </a:cxn>
                <a:cxn ang="0">
                  <a:pos x="112" y="270"/>
                </a:cxn>
                <a:cxn ang="0">
                  <a:pos x="281" y="270"/>
                </a:cxn>
                <a:cxn ang="0">
                  <a:pos x="674" y="270"/>
                </a:cxn>
                <a:cxn ang="0">
                  <a:pos x="674" y="177"/>
                </a:cxn>
                <a:cxn ang="0">
                  <a:pos x="674" y="137"/>
                </a:cxn>
                <a:cxn ang="0">
                  <a:pos x="674" y="137"/>
                </a:cxn>
                <a:cxn ang="0">
                  <a:pos x="674" y="110"/>
                </a:cxn>
                <a:cxn ang="0">
                  <a:pos x="281" y="110"/>
                </a:cxn>
                <a:cxn ang="0">
                  <a:pos x="142" y="0"/>
                </a:cxn>
                <a:cxn ang="0">
                  <a:pos x="112" y="110"/>
                </a:cxn>
                <a:cxn ang="0">
                  <a:pos x="0" y="110"/>
                </a:cxn>
              </a:cxnLst>
              <a:rect l="0" t="0" r="r" b="b"/>
              <a:pathLst>
                <a:path w="675" h="271">
                  <a:moveTo>
                    <a:pt x="0" y="110"/>
                  </a:moveTo>
                  <a:lnTo>
                    <a:pt x="0" y="137"/>
                  </a:lnTo>
                  <a:lnTo>
                    <a:pt x="0" y="137"/>
                  </a:lnTo>
                  <a:lnTo>
                    <a:pt x="0" y="177"/>
                  </a:lnTo>
                  <a:lnTo>
                    <a:pt x="0" y="270"/>
                  </a:lnTo>
                  <a:lnTo>
                    <a:pt x="112" y="270"/>
                  </a:lnTo>
                  <a:lnTo>
                    <a:pt x="112" y="270"/>
                  </a:lnTo>
                  <a:lnTo>
                    <a:pt x="281" y="270"/>
                  </a:lnTo>
                  <a:lnTo>
                    <a:pt x="674" y="270"/>
                  </a:lnTo>
                  <a:lnTo>
                    <a:pt x="674" y="177"/>
                  </a:lnTo>
                  <a:lnTo>
                    <a:pt x="674" y="137"/>
                  </a:lnTo>
                  <a:lnTo>
                    <a:pt x="674" y="137"/>
                  </a:lnTo>
                  <a:lnTo>
                    <a:pt x="674" y="110"/>
                  </a:lnTo>
                  <a:lnTo>
                    <a:pt x="281" y="110"/>
                  </a:lnTo>
                  <a:lnTo>
                    <a:pt x="142" y="0"/>
                  </a:lnTo>
                  <a:lnTo>
                    <a:pt x="112" y="110"/>
                  </a:lnTo>
                  <a:lnTo>
                    <a:pt x="0" y="11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pPr>
                <a:defRPr/>
              </a:pPr>
              <a:endParaRPr lang="en-IN"/>
            </a:p>
          </p:txBody>
        </p:sp>
        <p:sp>
          <p:nvSpPr>
            <p:cNvPr id="34831" name="Rectangle 9">
              <a:extLst>
                <a:ext uri="{FF2B5EF4-FFF2-40B4-BE49-F238E27FC236}">
                  <a16:creationId xmlns="" xmlns:a16="http://schemas.microsoft.com/office/drawing/2014/main" id="{1774DA7A-3952-4DB9-B99B-E33A3DA618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0" y="2146"/>
              <a:ext cx="66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 sz="1600">
                  <a:latin typeface="Times New Roman" panose="02020603050405020304" pitchFamily="18" charset="0"/>
                </a:rPr>
                <a:t>Divisor</a:t>
              </a:r>
            </a:p>
          </p:txBody>
        </p:sp>
      </p:grpSp>
      <p:grpSp>
        <p:nvGrpSpPr>
          <p:cNvPr id="34822" name="Group 10">
            <a:extLst>
              <a:ext uri="{FF2B5EF4-FFF2-40B4-BE49-F238E27FC236}">
                <a16:creationId xmlns="" xmlns:a16="http://schemas.microsoft.com/office/drawing/2014/main" id="{A3B87D12-84DB-45A1-8FF9-3D1287B9581E}"/>
              </a:ext>
            </a:extLst>
          </p:cNvPr>
          <p:cNvGrpSpPr>
            <a:grpSpLocks/>
          </p:cNvGrpSpPr>
          <p:nvPr/>
        </p:nvGrpSpPr>
        <p:grpSpPr bwMode="auto">
          <a:xfrm>
            <a:off x="4906963" y="3263900"/>
            <a:ext cx="1071562" cy="395288"/>
            <a:chOff x="3091" y="2056"/>
            <a:chExt cx="675" cy="249"/>
          </a:xfrm>
        </p:grpSpPr>
        <p:sp>
          <p:nvSpPr>
            <p:cNvPr id="10251" name="Freeform 11">
              <a:extLst>
                <a:ext uri="{FF2B5EF4-FFF2-40B4-BE49-F238E27FC236}">
                  <a16:creationId xmlns="" xmlns:a16="http://schemas.microsoft.com/office/drawing/2014/main" id="{8345D9D4-C9C9-49E6-B3BF-ED1361E4697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1" y="2056"/>
              <a:ext cx="675" cy="249"/>
            </a:xfrm>
            <a:custGeom>
              <a:avLst/>
              <a:gdLst/>
              <a:ahLst/>
              <a:cxnLst>
                <a:cxn ang="0">
                  <a:pos x="0" y="88"/>
                </a:cxn>
                <a:cxn ang="0">
                  <a:pos x="0" y="115"/>
                </a:cxn>
                <a:cxn ang="0">
                  <a:pos x="0" y="115"/>
                </a:cxn>
                <a:cxn ang="0">
                  <a:pos x="0" y="155"/>
                </a:cxn>
                <a:cxn ang="0">
                  <a:pos x="0" y="248"/>
                </a:cxn>
                <a:cxn ang="0">
                  <a:pos x="112" y="248"/>
                </a:cxn>
                <a:cxn ang="0">
                  <a:pos x="112" y="248"/>
                </a:cxn>
                <a:cxn ang="0">
                  <a:pos x="281" y="248"/>
                </a:cxn>
                <a:cxn ang="0">
                  <a:pos x="674" y="248"/>
                </a:cxn>
                <a:cxn ang="0">
                  <a:pos x="674" y="155"/>
                </a:cxn>
                <a:cxn ang="0">
                  <a:pos x="674" y="115"/>
                </a:cxn>
                <a:cxn ang="0">
                  <a:pos x="674" y="115"/>
                </a:cxn>
                <a:cxn ang="0">
                  <a:pos x="674" y="88"/>
                </a:cxn>
                <a:cxn ang="0">
                  <a:pos x="281" y="88"/>
                </a:cxn>
                <a:cxn ang="0">
                  <a:pos x="226" y="0"/>
                </a:cxn>
                <a:cxn ang="0">
                  <a:pos x="112" y="88"/>
                </a:cxn>
                <a:cxn ang="0">
                  <a:pos x="0" y="88"/>
                </a:cxn>
              </a:cxnLst>
              <a:rect l="0" t="0" r="r" b="b"/>
              <a:pathLst>
                <a:path w="675" h="249">
                  <a:moveTo>
                    <a:pt x="0" y="88"/>
                  </a:moveTo>
                  <a:lnTo>
                    <a:pt x="0" y="115"/>
                  </a:lnTo>
                  <a:lnTo>
                    <a:pt x="0" y="115"/>
                  </a:lnTo>
                  <a:lnTo>
                    <a:pt x="0" y="155"/>
                  </a:lnTo>
                  <a:lnTo>
                    <a:pt x="0" y="248"/>
                  </a:lnTo>
                  <a:lnTo>
                    <a:pt x="112" y="248"/>
                  </a:lnTo>
                  <a:lnTo>
                    <a:pt x="112" y="248"/>
                  </a:lnTo>
                  <a:lnTo>
                    <a:pt x="281" y="248"/>
                  </a:lnTo>
                  <a:lnTo>
                    <a:pt x="674" y="248"/>
                  </a:lnTo>
                  <a:lnTo>
                    <a:pt x="674" y="155"/>
                  </a:lnTo>
                  <a:lnTo>
                    <a:pt x="674" y="115"/>
                  </a:lnTo>
                  <a:lnTo>
                    <a:pt x="674" y="115"/>
                  </a:lnTo>
                  <a:lnTo>
                    <a:pt x="674" y="88"/>
                  </a:lnTo>
                  <a:lnTo>
                    <a:pt x="281" y="88"/>
                  </a:lnTo>
                  <a:lnTo>
                    <a:pt x="226" y="0"/>
                  </a:lnTo>
                  <a:lnTo>
                    <a:pt x="112" y="88"/>
                  </a:lnTo>
                  <a:lnTo>
                    <a:pt x="0" y="88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pPr>
                <a:defRPr/>
              </a:pPr>
              <a:endParaRPr lang="en-IN"/>
            </a:p>
          </p:txBody>
        </p:sp>
        <p:sp>
          <p:nvSpPr>
            <p:cNvPr id="34829" name="Rectangle 12">
              <a:extLst>
                <a:ext uri="{FF2B5EF4-FFF2-40B4-BE49-F238E27FC236}">
                  <a16:creationId xmlns="" xmlns:a16="http://schemas.microsoft.com/office/drawing/2014/main" id="{CC0E7CFB-E8A9-4E7D-B6E7-E4A5FECD47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4" y="2147"/>
              <a:ext cx="66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 sz="1600">
                  <a:latin typeface="Times New Roman" panose="02020603050405020304" pitchFamily="18" charset="0"/>
                </a:rPr>
                <a:t>Quotient</a:t>
              </a:r>
            </a:p>
          </p:txBody>
        </p:sp>
      </p:grpSp>
      <p:grpSp>
        <p:nvGrpSpPr>
          <p:cNvPr id="34823" name="Group 13">
            <a:extLst>
              <a:ext uri="{FF2B5EF4-FFF2-40B4-BE49-F238E27FC236}">
                <a16:creationId xmlns="" xmlns:a16="http://schemas.microsoft.com/office/drawing/2014/main" id="{B026AA07-D6DC-4595-8BEC-3FDB314357F5}"/>
              </a:ext>
            </a:extLst>
          </p:cNvPr>
          <p:cNvGrpSpPr>
            <a:grpSpLocks/>
          </p:cNvGrpSpPr>
          <p:nvPr/>
        </p:nvGrpSpPr>
        <p:grpSpPr bwMode="auto">
          <a:xfrm>
            <a:off x="6645275" y="3219450"/>
            <a:ext cx="1071563" cy="439738"/>
            <a:chOff x="4186" y="2028"/>
            <a:chExt cx="675" cy="277"/>
          </a:xfrm>
        </p:grpSpPr>
        <p:sp>
          <p:nvSpPr>
            <p:cNvPr id="10254" name="Freeform 14">
              <a:extLst>
                <a:ext uri="{FF2B5EF4-FFF2-40B4-BE49-F238E27FC236}">
                  <a16:creationId xmlns="" xmlns:a16="http://schemas.microsoft.com/office/drawing/2014/main" id="{91B4F5BB-1DAE-4692-BA1B-65A7DE7B21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6" y="2028"/>
              <a:ext cx="675" cy="277"/>
            </a:xfrm>
            <a:custGeom>
              <a:avLst/>
              <a:gdLst/>
              <a:ahLst/>
              <a:cxnLst>
                <a:cxn ang="0">
                  <a:pos x="0" y="116"/>
                </a:cxn>
                <a:cxn ang="0">
                  <a:pos x="0" y="143"/>
                </a:cxn>
                <a:cxn ang="0">
                  <a:pos x="0" y="143"/>
                </a:cxn>
                <a:cxn ang="0">
                  <a:pos x="0" y="183"/>
                </a:cxn>
                <a:cxn ang="0">
                  <a:pos x="0" y="276"/>
                </a:cxn>
                <a:cxn ang="0">
                  <a:pos x="112" y="276"/>
                </a:cxn>
                <a:cxn ang="0">
                  <a:pos x="112" y="276"/>
                </a:cxn>
                <a:cxn ang="0">
                  <a:pos x="281" y="276"/>
                </a:cxn>
                <a:cxn ang="0">
                  <a:pos x="674" y="276"/>
                </a:cxn>
                <a:cxn ang="0">
                  <a:pos x="674" y="183"/>
                </a:cxn>
                <a:cxn ang="0">
                  <a:pos x="674" y="143"/>
                </a:cxn>
                <a:cxn ang="0">
                  <a:pos x="674" y="143"/>
                </a:cxn>
                <a:cxn ang="0">
                  <a:pos x="674" y="116"/>
                </a:cxn>
                <a:cxn ang="0">
                  <a:pos x="281" y="116"/>
                </a:cxn>
                <a:cxn ang="0">
                  <a:pos x="221" y="0"/>
                </a:cxn>
                <a:cxn ang="0">
                  <a:pos x="112" y="116"/>
                </a:cxn>
                <a:cxn ang="0">
                  <a:pos x="0" y="116"/>
                </a:cxn>
              </a:cxnLst>
              <a:rect l="0" t="0" r="r" b="b"/>
              <a:pathLst>
                <a:path w="675" h="277">
                  <a:moveTo>
                    <a:pt x="0" y="116"/>
                  </a:moveTo>
                  <a:lnTo>
                    <a:pt x="0" y="143"/>
                  </a:lnTo>
                  <a:lnTo>
                    <a:pt x="0" y="143"/>
                  </a:lnTo>
                  <a:lnTo>
                    <a:pt x="0" y="183"/>
                  </a:lnTo>
                  <a:lnTo>
                    <a:pt x="0" y="276"/>
                  </a:lnTo>
                  <a:lnTo>
                    <a:pt x="112" y="276"/>
                  </a:lnTo>
                  <a:lnTo>
                    <a:pt x="112" y="276"/>
                  </a:lnTo>
                  <a:lnTo>
                    <a:pt x="281" y="276"/>
                  </a:lnTo>
                  <a:lnTo>
                    <a:pt x="674" y="276"/>
                  </a:lnTo>
                  <a:lnTo>
                    <a:pt x="674" y="183"/>
                  </a:lnTo>
                  <a:lnTo>
                    <a:pt x="674" y="143"/>
                  </a:lnTo>
                  <a:lnTo>
                    <a:pt x="674" y="143"/>
                  </a:lnTo>
                  <a:lnTo>
                    <a:pt x="674" y="116"/>
                  </a:lnTo>
                  <a:lnTo>
                    <a:pt x="281" y="116"/>
                  </a:lnTo>
                  <a:lnTo>
                    <a:pt x="221" y="0"/>
                  </a:lnTo>
                  <a:lnTo>
                    <a:pt x="112" y="116"/>
                  </a:lnTo>
                  <a:lnTo>
                    <a:pt x="0" y="116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pPr>
                <a:defRPr/>
              </a:pPr>
              <a:endParaRPr lang="en-IN"/>
            </a:p>
          </p:txBody>
        </p:sp>
        <p:sp>
          <p:nvSpPr>
            <p:cNvPr id="34827" name="Rectangle 15">
              <a:extLst>
                <a:ext uri="{FF2B5EF4-FFF2-40B4-BE49-F238E27FC236}">
                  <a16:creationId xmlns="" xmlns:a16="http://schemas.microsoft.com/office/drawing/2014/main" id="{0F98769C-5592-41F7-BAB3-558E0989A9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9" y="2147"/>
              <a:ext cx="66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 sz="1600">
                  <a:latin typeface="Times New Roman" panose="02020603050405020304" pitchFamily="18" charset="0"/>
                </a:rPr>
                <a:t>Remainder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="" xmlns:a16="http://schemas.microsoft.com/office/drawing/2014/main" id="{B9A20B22-EE36-4DB2-858A-22D0867B9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533400"/>
            <a:ext cx="80772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0303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97FBED6-D4C7-4AD0-8DA6-160356A48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/>
              <a:t>CLICK ON VIDEO SONG ON POLYNOMIAL</a:t>
            </a:r>
            <a:endParaRPr lang="en-IN" dirty="0"/>
          </a:p>
        </p:txBody>
      </p:sp>
      <p:pic>
        <p:nvPicPr>
          <p:cNvPr id="4" name="videoplayback.mp4">
            <a:hlinkClick r:id="" action="ppaction://media"/>
            <a:extLst>
              <a:ext uri="{FF2B5EF4-FFF2-40B4-BE49-F238E27FC236}">
                <a16:creationId xmlns="" xmlns:a16="http://schemas.microsoft.com/office/drawing/2014/main" id="{2092B3F0-A4A1-40C6-8BDC-73AA85FE31BD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57563" y="3298825"/>
            <a:ext cx="2438400" cy="1828800"/>
          </a:xfrm>
        </p:spPr>
      </p:pic>
      <p:pic>
        <p:nvPicPr>
          <p:cNvPr id="7" name="videoplayback (6).mp4">
            <a:hlinkClick r:id="" action="ppaction://media"/>
            <a:extLst>
              <a:ext uri="{FF2B5EF4-FFF2-40B4-BE49-F238E27FC236}">
                <a16:creationId xmlns="" xmlns:a16="http://schemas.microsoft.com/office/drawing/2014/main" id="{D454EDEC-7A5D-BB45-BCC1-A8257AAE522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33400" y="533400"/>
            <a:ext cx="8077200" cy="5467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36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video>
              <p:cMediaNode>
                <p:cTn id="13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91FA924-E661-D646-B0AE-B91195D70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D00CCF2D-4160-1549-A3D7-C5C75117A6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786" y="274638"/>
            <a:ext cx="8460014" cy="603408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93774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05000" y="2819400"/>
            <a:ext cx="526297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THANK YOU</a:t>
            </a:r>
            <a:endParaRPr lang="en-US" sz="6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749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WordArt 2">
            <a:extLst>
              <a:ext uri="{FF2B5EF4-FFF2-40B4-BE49-F238E27FC236}">
                <a16:creationId xmlns="" xmlns:a16="http://schemas.microsoft.com/office/drawing/2014/main" id="{E72ECA79-299C-4052-953F-23539ED226A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95400" y="628650"/>
            <a:ext cx="5105400" cy="819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8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 panose="020B0A04020102020204" pitchFamily="34" charset="0"/>
              </a:rPr>
              <a:t>Vocabulary</a:t>
            </a:r>
          </a:p>
        </p:txBody>
      </p:sp>
      <p:sp>
        <p:nvSpPr>
          <p:cNvPr id="1027" name="Text Box 3">
            <a:extLst>
              <a:ext uri="{FF2B5EF4-FFF2-40B4-BE49-F238E27FC236}">
                <a16:creationId xmlns="" xmlns:a16="http://schemas.microsoft.com/office/drawing/2014/main" id="{EA168722-FD2E-4BC7-983F-A9FE722835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688681"/>
            <a:ext cx="8077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u="sng" dirty="0">
                <a:solidFill>
                  <a:schemeClr val="tx2"/>
                </a:solidFill>
              </a:rPr>
              <a:t>Monomial:</a:t>
            </a:r>
            <a:r>
              <a:rPr lang="en-US" altLang="en-US" dirty="0"/>
              <a:t>  A number, a variable or the product of a number and one or more variables.</a:t>
            </a:r>
          </a:p>
        </p:txBody>
      </p:sp>
      <p:sp>
        <p:nvSpPr>
          <p:cNvPr id="1029" name="Text Box 5">
            <a:extLst>
              <a:ext uri="{FF2B5EF4-FFF2-40B4-BE49-F238E27FC236}">
                <a16:creationId xmlns="" xmlns:a16="http://schemas.microsoft.com/office/drawing/2014/main" id="{B158C03B-0DB5-416B-8635-A05B164C6D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149" y="2772015"/>
            <a:ext cx="807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u="sng" dirty="0">
                <a:solidFill>
                  <a:schemeClr val="tx2"/>
                </a:solidFill>
              </a:rPr>
              <a:t>Binomial:</a:t>
            </a:r>
            <a:r>
              <a:rPr lang="en-US" altLang="en-US" dirty="0"/>
              <a:t>  A polynomial with exactly two </a:t>
            </a:r>
            <a:r>
              <a:rPr lang="en-US" altLang="en-US" dirty="0" smtClean="0"/>
              <a:t>unlike terms</a:t>
            </a:r>
            <a:r>
              <a:rPr lang="en-US" altLang="en-US" dirty="0"/>
              <a:t>.</a:t>
            </a:r>
          </a:p>
        </p:txBody>
      </p:sp>
      <p:sp>
        <p:nvSpPr>
          <p:cNvPr id="1030" name="Text Box 6">
            <a:extLst>
              <a:ext uri="{FF2B5EF4-FFF2-40B4-BE49-F238E27FC236}">
                <a16:creationId xmlns="" xmlns:a16="http://schemas.microsoft.com/office/drawing/2014/main" id="{F96EBF8A-3B58-4913-B499-FF2C9C8AF6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" y="3581400"/>
            <a:ext cx="807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u="sng" dirty="0">
                <a:solidFill>
                  <a:schemeClr val="tx2"/>
                </a:solidFill>
              </a:rPr>
              <a:t>Trinomial:</a:t>
            </a:r>
            <a:r>
              <a:rPr lang="en-US" altLang="en-US" dirty="0"/>
              <a:t>  A polynomial with exactly three </a:t>
            </a:r>
            <a:r>
              <a:rPr lang="en-US" altLang="en-US" dirty="0" smtClean="0"/>
              <a:t>unlike terms</a:t>
            </a:r>
            <a:r>
              <a:rPr lang="en-US" altLang="en-US" dirty="0"/>
              <a:t>.</a:t>
            </a:r>
          </a:p>
        </p:txBody>
      </p:sp>
      <p:sp>
        <p:nvSpPr>
          <p:cNvPr id="1034" name="Text Box 10">
            <a:extLst>
              <a:ext uri="{FF2B5EF4-FFF2-40B4-BE49-F238E27FC236}">
                <a16:creationId xmlns="" xmlns:a16="http://schemas.microsoft.com/office/drawing/2014/main" id="{3A5E1E1A-8C66-4243-B15E-A81E6E169A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419600"/>
            <a:ext cx="8153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u="sng" dirty="0">
                <a:solidFill>
                  <a:schemeClr val="tx2"/>
                </a:solidFill>
              </a:rPr>
              <a:t>Coefficient:</a:t>
            </a:r>
            <a:r>
              <a:rPr lang="en-US" altLang="en-US" dirty="0"/>
              <a:t>  A numerical factor in a term of an algebraic expression.</a:t>
            </a:r>
            <a:endParaRPr lang="en-US" altLang="en-US" u="sng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675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800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7125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800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88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800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autoUpdateAnimBg="0"/>
      <p:bldP spid="1029" grpId="0" autoUpdateAnimBg="0"/>
      <p:bldP spid="1030" grpId="0" autoUpdateAnimBg="0"/>
      <p:bldP spid="1034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WordArt 2">
            <a:extLst>
              <a:ext uri="{FF2B5EF4-FFF2-40B4-BE49-F238E27FC236}">
                <a16:creationId xmlns="" xmlns:a16="http://schemas.microsoft.com/office/drawing/2014/main" id="{0AA859D3-E16D-4D74-8C09-E5EB03BB1DB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19200" y="792162"/>
            <a:ext cx="5257800" cy="974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 panose="020B0A04020102020204" pitchFamily="34" charset="0"/>
              </a:rPr>
              <a:t>Vocabulary</a:t>
            </a:r>
          </a:p>
        </p:txBody>
      </p:sp>
      <p:sp>
        <p:nvSpPr>
          <p:cNvPr id="6147" name="Text Box 3">
            <a:extLst>
              <a:ext uri="{FF2B5EF4-FFF2-40B4-BE49-F238E27FC236}">
                <a16:creationId xmlns="" xmlns:a16="http://schemas.microsoft.com/office/drawing/2014/main" id="{EF2390D0-5907-4481-BA41-5361568EED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828800"/>
            <a:ext cx="8077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u="sng">
                <a:solidFill>
                  <a:schemeClr val="tx2"/>
                </a:solidFill>
              </a:rPr>
              <a:t>Degree of a monomial:</a:t>
            </a:r>
            <a:r>
              <a:rPr lang="en-US" altLang="en-US"/>
              <a:t>  The sum of the exponents of all of the variables in the monomial.</a:t>
            </a:r>
          </a:p>
        </p:txBody>
      </p:sp>
      <p:sp>
        <p:nvSpPr>
          <p:cNvPr id="6148" name="Text Box 4">
            <a:extLst>
              <a:ext uri="{FF2B5EF4-FFF2-40B4-BE49-F238E27FC236}">
                <a16:creationId xmlns="" xmlns:a16="http://schemas.microsoft.com/office/drawing/2014/main" id="{CFCFF19C-14C6-45EA-A196-89D5E626B3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124200"/>
            <a:ext cx="8077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u="sng">
                <a:solidFill>
                  <a:schemeClr val="tx2"/>
                </a:solidFill>
              </a:rPr>
              <a:t>Degree of a polynomial in one variable:</a:t>
            </a:r>
            <a:r>
              <a:rPr lang="en-US" altLang="en-US"/>
              <a:t>  The largest exponent of that variable.</a:t>
            </a:r>
          </a:p>
        </p:txBody>
      </p:sp>
      <p:sp>
        <p:nvSpPr>
          <p:cNvPr id="6149" name="Text Box 5">
            <a:extLst>
              <a:ext uri="{FF2B5EF4-FFF2-40B4-BE49-F238E27FC236}">
                <a16:creationId xmlns="" xmlns:a16="http://schemas.microsoft.com/office/drawing/2014/main" id="{F248009C-9F08-42DA-8E1F-8A270F46F6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495800"/>
            <a:ext cx="80010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u="sng">
                <a:solidFill>
                  <a:schemeClr val="tx2"/>
                </a:solidFill>
              </a:rPr>
              <a:t>Standard form:</a:t>
            </a:r>
            <a:r>
              <a:rPr lang="en-US" altLang="en-US"/>
              <a:t>  When the terms of a polynomial are arranged from the largest exponent to the smallest exponent in decreasing order.</a:t>
            </a:r>
            <a:endParaRPr lang="en-US" altLang="en-US" u="sng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825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800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8775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800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utoUpdateAnimBg="0"/>
      <p:bldP spid="6148" grpId="0" autoUpdateAnimBg="0"/>
      <p:bldP spid="6149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WordArt 2">
            <a:extLst>
              <a:ext uri="{FF2B5EF4-FFF2-40B4-BE49-F238E27FC236}">
                <a16:creationId xmlns="" xmlns:a16="http://schemas.microsoft.com/office/drawing/2014/main" id="{90143631-0A92-440E-BA8F-0F6FCFCD747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43000" y="762000"/>
            <a:ext cx="70104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Right">
                <a:rot lat="0" lon="21239991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  <a:contourClr>
                <a:srgbClr val="DCEBF5"/>
              </a:contour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5400000" scaled="1"/>
                </a:gradFill>
                <a:latin typeface="Arial Black" panose="020B0A04020102020204" pitchFamily="34" charset="0"/>
              </a:rPr>
              <a:t>Polynomials in One Variable</a:t>
            </a:r>
          </a:p>
        </p:txBody>
      </p:sp>
      <p:sp>
        <p:nvSpPr>
          <p:cNvPr id="8195" name="Text Box 3">
            <a:extLst>
              <a:ext uri="{FF2B5EF4-FFF2-40B4-BE49-F238E27FC236}">
                <a16:creationId xmlns="" xmlns:a16="http://schemas.microsoft.com/office/drawing/2014/main" id="{40ACF3FA-6F0A-4C5D-ADF1-92E058E4C1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714500"/>
            <a:ext cx="800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Blip>
                <a:blip r:embed="rId3"/>
              </a:buBlip>
            </a:pPr>
            <a:r>
              <a:rPr lang="en-US" altLang="en-US" dirty="0"/>
              <a:t>  A polynomial is a monomial or the sum of monomials</a:t>
            </a:r>
          </a:p>
        </p:txBody>
      </p:sp>
      <p:graphicFrame>
        <p:nvGraphicFramePr>
          <p:cNvPr id="8196" name="Object 4">
            <a:extLst>
              <a:ext uri="{FF2B5EF4-FFF2-40B4-BE49-F238E27FC236}">
                <a16:creationId xmlns="" xmlns:a16="http://schemas.microsoft.com/office/drawing/2014/main" id="{EFF742DB-11AA-4DFC-9A21-949B28CA14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372547293"/>
              </p:ext>
            </p:extLst>
          </p:nvPr>
        </p:nvGraphicFramePr>
        <p:xfrm>
          <a:off x="1250111" y="2057400"/>
          <a:ext cx="762000" cy="609600"/>
        </p:xfrm>
        <a:graphic>
          <a:graphicData uri="http://schemas.openxmlformats.org/presentationml/2006/ole">
            <p:oleObj spid="_x0000_s1070" name="Equation" r:id="rId4" imgW="253800" imgH="203040" progId="Equation.3">
              <p:embed/>
            </p:oleObj>
          </a:graphicData>
        </a:graphic>
      </p:graphicFrame>
      <p:graphicFrame>
        <p:nvGraphicFramePr>
          <p:cNvPr id="8197" name="Object 5">
            <a:extLst>
              <a:ext uri="{FF2B5EF4-FFF2-40B4-BE49-F238E27FC236}">
                <a16:creationId xmlns="" xmlns:a16="http://schemas.microsoft.com/office/drawing/2014/main" id="{A59D6870-F63E-4D59-A130-2853BCD166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632797735"/>
              </p:ext>
            </p:extLst>
          </p:nvPr>
        </p:nvGraphicFramePr>
        <p:xfrm>
          <a:off x="2599186" y="2095500"/>
          <a:ext cx="1371600" cy="609600"/>
        </p:xfrm>
        <a:graphic>
          <a:graphicData uri="http://schemas.openxmlformats.org/presentationml/2006/ole">
            <p:oleObj spid="_x0000_s1071" name="Equation" r:id="rId5" imgW="457200" imgH="203040" progId="Equation.3">
              <p:embed/>
            </p:oleObj>
          </a:graphicData>
        </a:graphic>
      </p:graphicFrame>
      <p:graphicFrame>
        <p:nvGraphicFramePr>
          <p:cNvPr id="8198" name="Object 6">
            <a:extLst>
              <a:ext uri="{FF2B5EF4-FFF2-40B4-BE49-F238E27FC236}">
                <a16:creationId xmlns="" xmlns:a16="http://schemas.microsoft.com/office/drawing/2014/main" id="{E8BDCC3E-6325-4E52-804C-A84620E80C5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934182479"/>
              </p:ext>
            </p:extLst>
          </p:nvPr>
        </p:nvGraphicFramePr>
        <p:xfrm>
          <a:off x="4648200" y="2081631"/>
          <a:ext cx="2546350" cy="627063"/>
        </p:xfrm>
        <a:graphic>
          <a:graphicData uri="http://schemas.openxmlformats.org/presentationml/2006/ole">
            <p:oleObj spid="_x0000_s1072" name="Equation" r:id="rId6" imgW="825480" imgH="203040" progId="Equation.3">
              <p:embed/>
            </p:oleObj>
          </a:graphicData>
        </a:graphic>
      </p:graphicFrame>
      <p:sp>
        <p:nvSpPr>
          <p:cNvPr id="8199" name="Text Box 7">
            <a:extLst>
              <a:ext uri="{FF2B5EF4-FFF2-40B4-BE49-F238E27FC236}">
                <a16:creationId xmlns="" xmlns:a16="http://schemas.microsoft.com/office/drawing/2014/main" id="{B6EFD4C4-45DA-4BEA-A03D-E71341825A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552700"/>
            <a:ext cx="83820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Blip>
                <a:blip r:embed="rId3"/>
              </a:buBlip>
            </a:pPr>
            <a:r>
              <a:rPr lang="en-US" altLang="en-US" dirty="0"/>
              <a:t>  Each monomial in a polynomial is a term of the </a:t>
            </a:r>
            <a:r>
              <a:rPr lang="en-US" altLang="en-US" dirty="0" smtClean="0"/>
              <a:t>    polynomial</a:t>
            </a:r>
            <a:r>
              <a:rPr lang="en-US" altLang="en-US" dirty="0"/>
              <a:t>.</a:t>
            </a:r>
          </a:p>
          <a:p>
            <a:pPr lvl="1" eaLnBrk="1" hangingPunct="1">
              <a:spcBef>
                <a:spcPct val="50000"/>
              </a:spcBef>
              <a:buFontTx/>
              <a:buBlip>
                <a:blip r:embed="rId7"/>
              </a:buBlip>
            </a:pPr>
            <a:r>
              <a:rPr lang="en-US" altLang="en-US" dirty="0"/>
              <a:t> </a:t>
            </a:r>
            <a:r>
              <a:rPr lang="en-US" altLang="en-US" dirty="0" smtClean="0"/>
              <a:t>The </a:t>
            </a:r>
            <a:r>
              <a:rPr lang="en-US" altLang="en-US" dirty="0"/>
              <a:t>number factor of a term is called the coefficient.</a:t>
            </a:r>
          </a:p>
          <a:p>
            <a:pPr lvl="1" eaLnBrk="1" hangingPunct="1">
              <a:spcBef>
                <a:spcPct val="50000"/>
              </a:spcBef>
              <a:buFontTx/>
              <a:buBlip>
                <a:blip r:embed="rId7"/>
              </a:buBlip>
            </a:pPr>
            <a:r>
              <a:rPr lang="en-US" altLang="en-US" dirty="0"/>
              <a:t> </a:t>
            </a:r>
            <a:r>
              <a:rPr lang="en-US" altLang="en-US" dirty="0" smtClean="0"/>
              <a:t>The </a:t>
            </a:r>
            <a:r>
              <a:rPr lang="en-US" altLang="en-US" dirty="0"/>
              <a:t>coefficient of the first term in a polynomial is the </a:t>
            </a:r>
            <a:r>
              <a:rPr lang="en-US" altLang="en-US" b="1" i="1" dirty="0"/>
              <a:t>lead coefficient</a:t>
            </a:r>
            <a:r>
              <a:rPr lang="en-US" altLang="en-US" dirty="0"/>
              <a:t>.</a:t>
            </a:r>
          </a:p>
          <a:p>
            <a:pPr eaLnBrk="1" hangingPunct="1">
              <a:spcBef>
                <a:spcPct val="50000"/>
              </a:spcBef>
              <a:buFontTx/>
              <a:buBlip>
                <a:blip r:embed="rId3"/>
              </a:buBlip>
            </a:pPr>
            <a:r>
              <a:rPr lang="en-US" altLang="en-US" dirty="0"/>
              <a:t>  A polynomial with </a:t>
            </a:r>
            <a:r>
              <a:rPr lang="en-US" altLang="en-US" dirty="0" smtClean="0"/>
              <a:t>two unlike </a:t>
            </a:r>
            <a:r>
              <a:rPr lang="en-US" altLang="en-US" dirty="0"/>
              <a:t>terms is called a </a:t>
            </a:r>
            <a:r>
              <a:rPr lang="en-US" altLang="en-US" b="1" i="1" dirty="0"/>
              <a:t>binomial.</a:t>
            </a:r>
            <a:endParaRPr lang="en-US" altLang="en-US" dirty="0"/>
          </a:p>
          <a:p>
            <a:pPr eaLnBrk="1" hangingPunct="1">
              <a:spcBef>
                <a:spcPct val="50000"/>
              </a:spcBef>
              <a:buFontTx/>
              <a:buBlip>
                <a:blip r:embed="rId3"/>
              </a:buBlip>
            </a:pPr>
            <a:r>
              <a:rPr lang="en-US" altLang="en-US" dirty="0"/>
              <a:t>  A polynomial with </a:t>
            </a:r>
            <a:r>
              <a:rPr lang="en-US" altLang="en-US" dirty="0" smtClean="0"/>
              <a:t>three unlike </a:t>
            </a:r>
            <a:r>
              <a:rPr lang="en-US" altLang="en-US" dirty="0"/>
              <a:t>terms is called a </a:t>
            </a:r>
            <a:r>
              <a:rPr lang="en-US" altLang="en-US" b="1" i="1" dirty="0"/>
              <a:t>trinomial.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575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075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8575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3075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400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675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400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805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400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67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400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44225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400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autoUpdateAnimBg="0"/>
      <p:bldP spid="8199" grpId="0" build="p" bldLvl="2" autoUpdateAnimBg="0" advAuto="400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WordArt 3">
            <a:extLst>
              <a:ext uri="{FF2B5EF4-FFF2-40B4-BE49-F238E27FC236}">
                <a16:creationId xmlns="" xmlns:a16="http://schemas.microsoft.com/office/drawing/2014/main" id="{F0224C94-F7D3-47AE-8275-10AD055C62E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50937" y="671512"/>
            <a:ext cx="7086600" cy="9318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Right">
                <a:rot lat="0" lon="21239991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  <a:contourClr>
                <a:srgbClr val="DCEBF5"/>
              </a:contour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5400000" scaled="1"/>
                </a:gradFill>
                <a:latin typeface="Arial Black" panose="020B0A04020102020204" pitchFamily="34" charset="0"/>
              </a:rPr>
              <a:t>Polynomials in One Variable</a:t>
            </a:r>
          </a:p>
        </p:txBody>
      </p:sp>
      <p:graphicFrame>
        <p:nvGraphicFramePr>
          <p:cNvPr id="17408" name="Object 0">
            <a:extLst>
              <a:ext uri="{FF2B5EF4-FFF2-40B4-BE49-F238E27FC236}">
                <a16:creationId xmlns="" xmlns:a16="http://schemas.microsoft.com/office/drawing/2014/main" id="{4B286209-3797-4B94-818B-AC5B6784DF6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606435464"/>
              </p:ext>
            </p:extLst>
          </p:nvPr>
        </p:nvGraphicFramePr>
        <p:xfrm>
          <a:off x="671966" y="3406774"/>
          <a:ext cx="1061584" cy="479425"/>
        </p:xfrm>
        <a:graphic>
          <a:graphicData uri="http://schemas.openxmlformats.org/presentationml/2006/ole">
            <p:oleObj spid="_x0000_s2109" name="Equation" r:id="rId3" imgW="393480" imgH="177480" progId="Equation.3">
              <p:embed/>
            </p:oleObj>
          </a:graphicData>
        </a:graphic>
      </p:graphicFrame>
      <p:graphicFrame>
        <p:nvGraphicFramePr>
          <p:cNvPr id="17409" name="Object 1">
            <a:extLst>
              <a:ext uri="{FF2B5EF4-FFF2-40B4-BE49-F238E27FC236}">
                <a16:creationId xmlns="" xmlns:a16="http://schemas.microsoft.com/office/drawing/2014/main" id="{56C724A1-E312-4290-AD8B-CEECF644072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9600" y="5105400"/>
          <a:ext cx="1371600" cy="609600"/>
        </p:xfrm>
        <a:graphic>
          <a:graphicData uri="http://schemas.openxmlformats.org/presentationml/2006/ole">
            <p:oleObj spid="_x0000_s2110" name="Equation" r:id="rId4" imgW="457200" imgH="203040" progId="Equation.3">
              <p:embed/>
            </p:oleObj>
          </a:graphicData>
        </a:graphic>
      </p:graphicFrame>
      <p:graphicFrame>
        <p:nvGraphicFramePr>
          <p:cNvPr id="17410" name="Object 2">
            <a:extLst>
              <a:ext uri="{FF2B5EF4-FFF2-40B4-BE49-F238E27FC236}">
                <a16:creationId xmlns="" xmlns:a16="http://schemas.microsoft.com/office/drawing/2014/main" id="{C2F2D4B3-9E5D-43C8-ABC5-E5C0BEE0297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3400" y="4114800"/>
          <a:ext cx="2546350" cy="627063"/>
        </p:xfrm>
        <a:graphic>
          <a:graphicData uri="http://schemas.openxmlformats.org/presentationml/2006/ole">
            <p:oleObj spid="_x0000_s2111" name="Equation" r:id="rId5" imgW="825480" imgH="203040" progId="Equation.3">
              <p:embed/>
            </p:oleObj>
          </a:graphicData>
        </a:graphic>
      </p:graphicFrame>
      <p:sp>
        <p:nvSpPr>
          <p:cNvPr id="9223" name="Text Box 7">
            <a:extLst>
              <a:ext uri="{FF2B5EF4-FFF2-40B4-BE49-F238E27FC236}">
                <a16:creationId xmlns="" xmlns:a16="http://schemas.microsoft.com/office/drawing/2014/main" id="{50899F82-89F9-493F-BC3A-87832F215E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676400"/>
            <a:ext cx="7620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Blip>
                <a:blip r:embed="rId6"/>
              </a:buBlip>
            </a:pPr>
            <a:r>
              <a:rPr lang="en-US" altLang="en-US"/>
              <a:t>  The degree of a polynomial in one variable is the largest exponent of that variable.</a:t>
            </a:r>
          </a:p>
        </p:txBody>
      </p:sp>
      <p:graphicFrame>
        <p:nvGraphicFramePr>
          <p:cNvPr id="17411" name="Object 3">
            <a:extLst>
              <a:ext uri="{FF2B5EF4-FFF2-40B4-BE49-F238E27FC236}">
                <a16:creationId xmlns="" xmlns:a16="http://schemas.microsoft.com/office/drawing/2014/main" id="{48D9ADBA-BAA3-404C-AC03-8EA1AC2D862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14400" y="2590800"/>
          <a:ext cx="473075" cy="615950"/>
        </p:xfrm>
        <a:graphic>
          <a:graphicData uri="http://schemas.openxmlformats.org/presentationml/2006/ole">
            <p:oleObj spid="_x0000_s2112" name="Equation" r:id="rId7" imgW="126720" imgH="164880" progId="Equation.3">
              <p:embed/>
            </p:oleObj>
          </a:graphicData>
        </a:graphic>
      </p:graphicFrame>
      <p:sp>
        <p:nvSpPr>
          <p:cNvPr id="9225" name="Text Box 9">
            <a:extLst>
              <a:ext uri="{FF2B5EF4-FFF2-40B4-BE49-F238E27FC236}">
                <a16:creationId xmlns="" xmlns:a16="http://schemas.microsoft.com/office/drawing/2014/main" id="{5D630FCC-3C9D-4B16-8D95-2A35787E46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743200"/>
            <a:ext cx="7086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A constant has no variable.  It is a 0 degree polynomial.</a:t>
            </a:r>
          </a:p>
        </p:txBody>
      </p:sp>
      <p:sp>
        <p:nvSpPr>
          <p:cNvPr id="9227" name="Text Box 11">
            <a:extLst>
              <a:ext uri="{FF2B5EF4-FFF2-40B4-BE49-F238E27FC236}">
                <a16:creationId xmlns="" xmlns:a16="http://schemas.microsoft.com/office/drawing/2014/main" id="{72EA08C5-091E-4B85-AC92-8D2AF0AD5F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436143"/>
            <a:ext cx="7239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dirty="0"/>
              <a:t> This is a 1</a:t>
            </a:r>
            <a:r>
              <a:rPr lang="en-US" altLang="en-US" sz="1800" baseline="30000" dirty="0"/>
              <a:t>st</a:t>
            </a:r>
            <a:r>
              <a:rPr lang="en-US" altLang="en-US" sz="1800" dirty="0"/>
              <a:t> degree polynomial. </a:t>
            </a:r>
            <a:r>
              <a:rPr lang="en-US" altLang="en-US" sz="1800" dirty="0" smtClean="0"/>
              <a:t>1</a:t>
            </a:r>
            <a:r>
              <a:rPr lang="en-US" altLang="en-US" sz="1800" baseline="30000" dirty="0" smtClean="0"/>
              <a:t>st</a:t>
            </a:r>
            <a:r>
              <a:rPr lang="en-US" altLang="en-US" sz="1800" dirty="0" smtClean="0"/>
              <a:t> </a:t>
            </a:r>
            <a:r>
              <a:rPr lang="en-US" altLang="en-US" sz="1800" dirty="0"/>
              <a:t>degree polynomials are </a:t>
            </a:r>
            <a:r>
              <a:rPr lang="en-US" altLang="en-US" sz="1800" b="1" i="1" dirty="0"/>
              <a:t>linear</a:t>
            </a:r>
            <a:r>
              <a:rPr lang="en-US" altLang="en-US" sz="1800" dirty="0"/>
              <a:t>.</a:t>
            </a:r>
          </a:p>
        </p:txBody>
      </p:sp>
      <p:sp>
        <p:nvSpPr>
          <p:cNvPr id="9228" name="Text Box 12">
            <a:extLst>
              <a:ext uri="{FF2B5EF4-FFF2-40B4-BE49-F238E27FC236}">
                <a16:creationId xmlns="" xmlns:a16="http://schemas.microsoft.com/office/drawing/2014/main" id="{1B0C07A6-22BB-4D54-88A9-256ADCC168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4114800"/>
            <a:ext cx="5562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This is a 2</a:t>
            </a:r>
            <a:r>
              <a:rPr lang="en-US" altLang="en-US" sz="1800" baseline="30000"/>
              <a:t>nd</a:t>
            </a:r>
            <a:r>
              <a:rPr lang="en-US" altLang="en-US" sz="1800"/>
              <a:t> degree polynomial.  2</a:t>
            </a:r>
            <a:r>
              <a:rPr lang="en-US" altLang="en-US" sz="1800" baseline="30000"/>
              <a:t>nd</a:t>
            </a:r>
            <a:r>
              <a:rPr lang="en-US" altLang="en-US" sz="1800"/>
              <a:t> degree polynomials are </a:t>
            </a:r>
            <a:r>
              <a:rPr lang="en-US" altLang="en-US" sz="1800" b="1" i="1"/>
              <a:t>quadratic</a:t>
            </a:r>
            <a:r>
              <a:rPr lang="en-US" altLang="en-US" sz="1800"/>
              <a:t>.</a:t>
            </a:r>
          </a:p>
        </p:txBody>
      </p:sp>
      <p:sp>
        <p:nvSpPr>
          <p:cNvPr id="9229" name="Text Box 13">
            <a:extLst>
              <a:ext uri="{FF2B5EF4-FFF2-40B4-BE49-F238E27FC236}">
                <a16:creationId xmlns="" xmlns:a16="http://schemas.microsoft.com/office/drawing/2014/main" id="{AEB16BD3-6E51-467C-86FD-1C1C72632C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5181600"/>
            <a:ext cx="6400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This is a 3</a:t>
            </a:r>
            <a:r>
              <a:rPr lang="en-US" altLang="en-US" sz="1800" baseline="30000"/>
              <a:t>rd</a:t>
            </a:r>
            <a:r>
              <a:rPr lang="en-US" altLang="en-US" sz="1800"/>
              <a:t> degree polynomial.  3</a:t>
            </a:r>
            <a:r>
              <a:rPr lang="en-US" altLang="en-US" sz="1800" baseline="30000"/>
              <a:t>rd</a:t>
            </a:r>
            <a:r>
              <a:rPr lang="en-US" altLang="en-US" sz="1800"/>
              <a:t> degree polynomials are </a:t>
            </a:r>
            <a:r>
              <a:rPr lang="en-US" altLang="en-US" sz="1800" b="1" i="1"/>
              <a:t>cubic.</a:t>
            </a: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25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400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77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22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400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0475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4975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400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3475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7975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400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3" grpId="0" autoUpdateAnimBg="0"/>
      <p:bldP spid="9225" grpId="0" autoUpdateAnimBg="0"/>
      <p:bldP spid="9227" grpId="0" autoUpdateAnimBg="0"/>
      <p:bldP spid="9228" grpId="0" autoUpdateAnimBg="0"/>
      <p:bldP spid="9229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3">
            <a:extLst>
              <a:ext uri="{FF2B5EF4-FFF2-40B4-BE49-F238E27FC236}">
                <a16:creationId xmlns="" xmlns:a16="http://schemas.microsoft.com/office/drawing/2014/main" id="{F0D6F18C-389F-4897-BCC2-DD761403C4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752600"/>
            <a:ext cx="7772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/>
              <a:t>Classify the polynomials by degree and number of terms.</a:t>
            </a:r>
          </a:p>
        </p:txBody>
      </p:sp>
      <p:sp>
        <p:nvSpPr>
          <p:cNvPr id="10244" name="WordArt 4">
            <a:extLst>
              <a:ext uri="{FF2B5EF4-FFF2-40B4-BE49-F238E27FC236}">
                <a16:creationId xmlns="" xmlns:a16="http://schemas.microsoft.com/office/drawing/2014/main" id="{EBF9CCA9-D437-4F96-B4FF-6D2244EE231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26293" y="739775"/>
            <a:ext cx="4595813" cy="819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Example</a:t>
            </a:r>
          </a:p>
        </p:txBody>
      </p:sp>
      <p:sp>
        <p:nvSpPr>
          <p:cNvPr id="10245" name="Text Box 5">
            <a:extLst>
              <a:ext uri="{FF2B5EF4-FFF2-40B4-BE49-F238E27FC236}">
                <a16:creationId xmlns="" xmlns:a16="http://schemas.microsoft.com/office/drawing/2014/main" id="{55567E2E-434A-4A07-8EBB-5FC5698277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2667000"/>
            <a:ext cx="1676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Polynomial</a:t>
            </a:r>
          </a:p>
        </p:txBody>
      </p:sp>
      <p:sp>
        <p:nvSpPr>
          <p:cNvPr id="10246" name="Text Box 6">
            <a:extLst>
              <a:ext uri="{FF2B5EF4-FFF2-40B4-BE49-F238E27FC236}">
                <a16:creationId xmlns="" xmlns:a16="http://schemas.microsoft.com/office/drawing/2014/main" id="{80BBD387-6B43-44F1-BEED-449C6D9FC8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124200"/>
            <a:ext cx="381000" cy="284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a.</a:t>
            </a:r>
          </a:p>
          <a:p>
            <a:pPr eaLnBrk="1" hangingPunct="1">
              <a:spcBef>
                <a:spcPct val="50000"/>
              </a:spcBef>
            </a:pPr>
            <a:endParaRPr lang="en-US" altLang="en-US" sz="1800"/>
          </a:p>
          <a:p>
            <a:pPr eaLnBrk="1" hangingPunct="1">
              <a:spcBef>
                <a:spcPct val="50000"/>
              </a:spcBef>
            </a:pPr>
            <a:r>
              <a:rPr lang="en-US" altLang="en-US" sz="1800"/>
              <a:t>b.</a:t>
            </a:r>
          </a:p>
          <a:p>
            <a:pPr eaLnBrk="1" hangingPunct="1">
              <a:spcBef>
                <a:spcPct val="50000"/>
              </a:spcBef>
            </a:pPr>
            <a:endParaRPr lang="en-US" altLang="en-US" sz="1800"/>
          </a:p>
          <a:p>
            <a:pPr eaLnBrk="1" hangingPunct="1">
              <a:spcBef>
                <a:spcPct val="50000"/>
              </a:spcBef>
            </a:pPr>
            <a:r>
              <a:rPr lang="en-US" altLang="en-US" sz="1800"/>
              <a:t>c.</a:t>
            </a:r>
          </a:p>
          <a:p>
            <a:pPr eaLnBrk="1" hangingPunct="1">
              <a:spcBef>
                <a:spcPct val="50000"/>
              </a:spcBef>
            </a:pPr>
            <a:endParaRPr lang="en-US" altLang="en-US" sz="1800"/>
          </a:p>
          <a:p>
            <a:pPr eaLnBrk="1" hangingPunct="1">
              <a:spcBef>
                <a:spcPct val="50000"/>
              </a:spcBef>
            </a:pPr>
            <a:r>
              <a:rPr lang="en-US" altLang="en-US" sz="1800"/>
              <a:t>d.</a:t>
            </a:r>
          </a:p>
        </p:txBody>
      </p:sp>
      <p:graphicFrame>
        <p:nvGraphicFramePr>
          <p:cNvPr id="10247" name="Object 7">
            <a:extLst>
              <a:ext uri="{FF2B5EF4-FFF2-40B4-BE49-F238E27FC236}">
                <a16:creationId xmlns="" xmlns:a16="http://schemas.microsoft.com/office/drawing/2014/main" id="{5A491E5E-DF18-4FD8-A613-85E95737982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76400" y="3124200"/>
          <a:ext cx="293688" cy="457200"/>
        </p:xfrm>
        <a:graphic>
          <a:graphicData uri="http://schemas.openxmlformats.org/presentationml/2006/ole">
            <p:oleObj spid="_x0000_s3129" name="Equation" r:id="rId3" imgW="114120" imgH="177480" progId="Equation.3">
              <p:embed/>
            </p:oleObj>
          </a:graphicData>
        </a:graphic>
      </p:graphicFrame>
      <p:graphicFrame>
        <p:nvGraphicFramePr>
          <p:cNvPr id="10248" name="Object 8">
            <a:extLst>
              <a:ext uri="{FF2B5EF4-FFF2-40B4-BE49-F238E27FC236}">
                <a16:creationId xmlns="" xmlns:a16="http://schemas.microsoft.com/office/drawing/2014/main" id="{2FB3D865-1794-4089-8EA1-27E68648A71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19200" y="3886200"/>
          <a:ext cx="1076325" cy="457200"/>
        </p:xfrm>
        <a:graphic>
          <a:graphicData uri="http://schemas.openxmlformats.org/presentationml/2006/ole">
            <p:oleObj spid="_x0000_s3130" name="Equation" r:id="rId4" imgW="419040" imgH="177480" progId="Equation.3">
              <p:embed/>
            </p:oleObj>
          </a:graphicData>
        </a:graphic>
      </p:graphicFrame>
      <p:graphicFrame>
        <p:nvGraphicFramePr>
          <p:cNvPr id="10249" name="Object 9">
            <a:extLst>
              <a:ext uri="{FF2B5EF4-FFF2-40B4-BE49-F238E27FC236}">
                <a16:creationId xmlns="" xmlns:a16="http://schemas.microsoft.com/office/drawing/2014/main" id="{5F68AE8C-DBB6-4722-AC49-D2D03A8DB5F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03325" y="4692650"/>
          <a:ext cx="1239838" cy="522288"/>
        </p:xfrm>
        <a:graphic>
          <a:graphicData uri="http://schemas.openxmlformats.org/presentationml/2006/ole">
            <p:oleObj spid="_x0000_s3131" name="Equation" r:id="rId5" imgW="482400" imgH="203040" progId="Equation.3">
              <p:embed/>
            </p:oleObj>
          </a:graphicData>
        </a:graphic>
      </p:graphicFrame>
      <p:graphicFrame>
        <p:nvGraphicFramePr>
          <p:cNvPr id="10250" name="Object 10">
            <a:extLst>
              <a:ext uri="{FF2B5EF4-FFF2-40B4-BE49-F238E27FC236}">
                <a16:creationId xmlns="" xmlns:a16="http://schemas.microsoft.com/office/drawing/2014/main" id="{D7DABAA1-B81D-4462-BCFE-EC309B736DE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14400" y="5486400"/>
          <a:ext cx="1860550" cy="522288"/>
        </p:xfrm>
        <a:graphic>
          <a:graphicData uri="http://schemas.openxmlformats.org/presentationml/2006/ole">
            <p:oleObj spid="_x0000_s3132" name="Equation" r:id="rId6" imgW="723600" imgH="203040" progId="Equation.3">
              <p:embed/>
            </p:oleObj>
          </a:graphicData>
        </a:graphic>
      </p:graphicFrame>
      <p:sp>
        <p:nvSpPr>
          <p:cNvPr id="10251" name="Text Box 11">
            <a:extLst>
              <a:ext uri="{FF2B5EF4-FFF2-40B4-BE49-F238E27FC236}">
                <a16:creationId xmlns="" xmlns:a16="http://schemas.microsoft.com/office/drawing/2014/main" id="{683194CE-3138-4116-8CF0-37628298A4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2667000"/>
            <a:ext cx="1295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Degree</a:t>
            </a:r>
          </a:p>
        </p:txBody>
      </p:sp>
      <p:sp>
        <p:nvSpPr>
          <p:cNvPr id="10252" name="Text Box 12">
            <a:extLst>
              <a:ext uri="{FF2B5EF4-FFF2-40B4-BE49-F238E27FC236}">
                <a16:creationId xmlns="" xmlns:a16="http://schemas.microsoft.com/office/drawing/2014/main" id="{2D80C95B-D3FE-4A5C-8F16-0E0D3B045B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2362200"/>
            <a:ext cx="17684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Classify by degree</a:t>
            </a:r>
          </a:p>
        </p:txBody>
      </p:sp>
      <p:sp>
        <p:nvSpPr>
          <p:cNvPr id="10253" name="Text Box 13">
            <a:extLst>
              <a:ext uri="{FF2B5EF4-FFF2-40B4-BE49-F238E27FC236}">
                <a16:creationId xmlns="" xmlns:a16="http://schemas.microsoft.com/office/drawing/2014/main" id="{0F98122D-0ED5-4000-A88D-FCBE7A4DF3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2133600"/>
            <a:ext cx="18288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/>
              <a:t>Classify by number of terms</a:t>
            </a:r>
          </a:p>
        </p:txBody>
      </p:sp>
      <p:sp>
        <p:nvSpPr>
          <p:cNvPr id="10254" name="Text Box 14">
            <a:extLst>
              <a:ext uri="{FF2B5EF4-FFF2-40B4-BE49-F238E27FC236}">
                <a16:creationId xmlns="" xmlns:a16="http://schemas.microsoft.com/office/drawing/2014/main" id="{E8AD149D-23D6-4CA8-A712-1A5E977B13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3124200"/>
            <a:ext cx="76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Zero</a:t>
            </a:r>
          </a:p>
        </p:txBody>
      </p:sp>
      <p:sp>
        <p:nvSpPr>
          <p:cNvPr id="10255" name="Line 15">
            <a:extLst>
              <a:ext uri="{FF2B5EF4-FFF2-40B4-BE49-F238E27FC236}">
                <a16:creationId xmlns="" xmlns:a16="http://schemas.microsoft.com/office/drawing/2014/main" id="{70605738-8440-4CF1-874F-1BE8A435C1C4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3048000"/>
            <a:ext cx="76200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56" name="Text Box 16">
            <a:extLst>
              <a:ext uri="{FF2B5EF4-FFF2-40B4-BE49-F238E27FC236}">
                <a16:creationId xmlns="" xmlns:a16="http://schemas.microsoft.com/office/drawing/2014/main" id="{A7AE1A85-6405-4FF6-9CD1-5D416D87CF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3124200"/>
            <a:ext cx="1371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Constant</a:t>
            </a:r>
          </a:p>
        </p:txBody>
      </p:sp>
      <p:sp>
        <p:nvSpPr>
          <p:cNvPr id="10257" name="Text Box 17">
            <a:extLst>
              <a:ext uri="{FF2B5EF4-FFF2-40B4-BE49-F238E27FC236}">
                <a16:creationId xmlns="" xmlns:a16="http://schemas.microsoft.com/office/drawing/2014/main" id="{7304ED58-D1CA-4B66-B291-905D01C331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3124200"/>
            <a:ext cx="1371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Monomial</a:t>
            </a:r>
          </a:p>
        </p:txBody>
      </p:sp>
      <p:sp>
        <p:nvSpPr>
          <p:cNvPr id="10258" name="Text Box 18">
            <a:extLst>
              <a:ext uri="{FF2B5EF4-FFF2-40B4-BE49-F238E27FC236}">
                <a16:creationId xmlns="" xmlns:a16="http://schemas.microsoft.com/office/drawing/2014/main" id="{4C91DB74-6287-4893-B993-7F4F67F104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3962400"/>
            <a:ext cx="990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First</a:t>
            </a:r>
          </a:p>
        </p:txBody>
      </p:sp>
      <p:sp>
        <p:nvSpPr>
          <p:cNvPr id="10259" name="Text Box 19">
            <a:extLst>
              <a:ext uri="{FF2B5EF4-FFF2-40B4-BE49-F238E27FC236}">
                <a16:creationId xmlns="" xmlns:a16="http://schemas.microsoft.com/office/drawing/2014/main" id="{BC0B4C42-61DE-4AE7-B49C-08DB694C93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3962400"/>
            <a:ext cx="1219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Linear</a:t>
            </a:r>
          </a:p>
        </p:txBody>
      </p:sp>
      <p:sp>
        <p:nvSpPr>
          <p:cNvPr id="10260" name="Text Box 20">
            <a:extLst>
              <a:ext uri="{FF2B5EF4-FFF2-40B4-BE49-F238E27FC236}">
                <a16:creationId xmlns="" xmlns:a16="http://schemas.microsoft.com/office/drawing/2014/main" id="{03AF826E-C09B-4627-A59D-8A4FA8D066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3962400"/>
            <a:ext cx="1371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Binomial</a:t>
            </a:r>
          </a:p>
        </p:txBody>
      </p:sp>
      <p:sp>
        <p:nvSpPr>
          <p:cNvPr id="10261" name="Text Box 21">
            <a:extLst>
              <a:ext uri="{FF2B5EF4-FFF2-40B4-BE49-F238E27FC236}">
                <a16:creationId xmlns="" xmlns:a16="http://schemas.microsoft.com/office/drawing/2014/main" id="{5B14CCD0-D2FC-4261-AF4C-B85FBE8027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4800600"/>
            <a:ext cx="1066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Second</a:t>
            </a:r>
          </a:p>
        </p:txBody>
      </p:sp>
      <p:sp>
        <p:nvSpPr>
          <p:cNvPr id="10262" name="Text Box 22">
            <a:extLst>
              <a:ext uri="{FF2B5EF4-FFF2-40B4-BE49-F238E27FC236}">
                <a16:creationId xmlns="" xmlns:a16="http://schemas.microsoft.com/office/drawing/2014/main" id="{EE86A7FB-F214-4F34-A720-8DE24DCC27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4800600"/>
            <a:ext cx="1371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Quadratic</a:t>
            </a:r>
          </a:p>
        </p:txBody>
      </p:sp>
      <p:sp>
        <p:nvSpPr>
          <p:cNvPr id="10263" name="Text Box 23">
            <a:extLst>
              <a:ext uri="{FF2B5EF4-FFF2-40B4-BE49-F238E27FC236}">
                <a16:creationId xmlns="" xmlns:a16="http://schemas.microsoft.com/office/drawing/2014/main" id="{C874B7C9-DA80-4B93-9271-1AF0E31AA7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4800600"/>
            <a:ext cx="1981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Binomial</a:t>
            </a:r>
          </a:p>
        </p:txBody>
      </p:sp>
      <p:sp>
        <p:nvSpPr>
          <p:cNvPr id="10264" name="Text Box 24">
            <a:extLst>
              <a:ext uri="{FF2B5EF4-FFF2-40B4-BE49-F238E27FC236}">
                <a16:creationId xmlns="" xmlns:a16="http://schemas.microsoft.com/office/drawing/2014/main" id="{40CF50FC-A727-4084-973B-36FBC5F02D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5562600"/>
            <a:ext cx="990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Third</a:t>
            </a:r>
          </a:p>
        </p:txBody>
      </p:sp>
      <p:sp>
        <p:nvSpPr>
          <p:cNvPr id="10265" name="Text Box 25">
            <a:extLst>
              <a:ext uri="{FF2B5EF4-FFF2-40B4-BE49-F238E27FC236}">
                <a16:creationId xmlns="" xmlns:a16="http://schemas.microsoft.com/office/drawing/2014/main" id="{85E99F7B-42BA-48AE-A0F8-F90C79037A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5562600"/>
            <a:ext cx="990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Cubic</a:t>
            </a:r>
          </a:p>
        </p:txBody>
      </p:sp>
      <p:sp>
        <p:nvSpPr>
          <p:cNvPr id="10266" name="Text Box 26">
            <a:extLst>
              <a:ext uri="{FF2B5EF4-FFF2-40B4-BE49-F238E27FC236}">
                <a16:creationId xmlns="" xmlns:a16="http://schemas.microsoft.com/office/drawing/2014/main" id="{1B8D466F-4E8B-4CB2-AA31-1023B6684F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5486400"/>
            <a:ext cx="1828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Trinomial</a:t>
            </a:r>
          </a:p>
        </p:txBody>
      </p:sp>
      <p:sp>
        <p:nvSpPr>
          <p:cNvPr id="10267" name="Line 27">
            <a:extLst>
              <a:ext uri="{FF2B5EF4-FFF2-40B4-BE49-F238E27FC236}">
                <a16:creationId xmlns="" xmlns:a16="http://schemas.microsoft.com/office/drawing/2014/main" id="{EE76779F-2C90-4D4F-BB4E-053C8D1C7A4A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9400" y="3048000"/>
            <a:ext cx="0" cy="30480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68" name="Line 28">
            <a:extLst>
              <a:ext uri="{FF2B5EF4-FFF2-40B4-BE49-F238E27FC236}">
                <a16:creationId xmlns="" xmlns:a16="http://schemas.microsoft.com/office/drawing/2014/main" id="{CCA2B16D-1FE4-4DB7-99BD-5F60B8EC70B7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3048000"/>
            <a:ext cx="0" cy="30480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69" name="Line 29">
            <a:extLst>
              <a:ext uri="{FF2B5EF4-FFF2-40B4-BE49-F238E27FC236}">
                <a16:creationId xmlns="" xmlns:a16="http://schemas.microsoft.com/office/drawing/2014/main" id="{3AED39A1-41D6-4A9A-9AB4-A6AD7D45E218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3048000"/>
            <a:ext cx="0" cy="30480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70" name="Line 30">
            <a:extLst>
              <a:ext uri="{FF2B5EF4-FFF2-40B4-BE49-F238E27FC236}">
                <a16:creationId xmlns="" xmlns:a16="http://schemas.microsoft.com/office/drawing/2014/main" id="{665AF8C1-C949-4566-9730-88AB083F7D3E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3657600"/>
            <a:ext cx="76200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71" name="Line 31">
            <a:extLst>
              <a:ext uri="{FF2B5EF4-FFF2-40B4-BE49-F238E27FC236}">
                <a16:creationId xmlns="" xmlns:a16="http://schemas.microsoft.com/office/drawing/2014/main" id="{A94D3EF5-97A1-40EF-A32C-188B8D8EC3C8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4572000"/>
            <a:ext cx="76200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72" name="Line 32">
            <a:extLst>
              <a:ext uri="{FF2B5EF4-FFF2-40B4-BE49-F238E27FC236}">
                <a16:creationId xmlns="" xmlns:a16="http://schemas.microsoft.com/office/drawing/2014/main" id="{4C7DD8E5-9ACD-4B19-BD05-1055E00A1B39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5334000"/>
            <a:ext cx="76200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4025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7525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8025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8525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9025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2525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3025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3525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4025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0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4525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0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5025"/>
                            </p:stCondLst>
                            <p:childTnLst>
                              <p:par>
                                <p:cTn id="5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0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5525"/>
                            </p:stCondLst>
                            <p:childTnLst>
                              <p:par>
                                <p:cTn id="5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6025"/>
                            </p:stCondLst>
                            <p:childTnLst>
                              <p:par>
                                <p:cTn id="6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6525"/>
                            </p:stCondLst>
                            <p:childTnLst>
                              <p:par>
                                <p:cTn id="6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7025"/>
                            </p:stCondLst>
                            <p:childTnLst>
                              <p:par>
                                <p:cTn id="7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7525"/>
                            </p:stCondLst>
                            <p:childTnLst>
                              <p:par>
                                <p:cTn id="7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8025"/>
                            </p:stCondLst>
                            <p:childTnLst>
                              <p:par>
                                <p:cTn id="81" presetID="3" presetClass="entr" presetSubtype="1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2525"/>
                            </p:stCondLst>
                            <p:childTnLst>
                              <p:par>
                                <p:cTn id="85" presetID="3" presetClass="entr" presetSubtype="1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27025"/>
                            </p:stCondLst>
                            <p:childTnLst>
                              <p:par>
                                <p:cTn id="89" presetID="3" presetClass="entr" presetSubtype="1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31525"/>
                            </p:stCondLst>
                            <p:childTnLst>
                              <p:par>
                                <p:cTn id="93" presetID="3" presetClass="entr" presetSubtype="1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36025"/>
                            </p:stCondLst>
                            <p:childTnLst>
                              <p:par>
                                <p:cTn id="97" presetID="3" presetClass="entr" presetSubtype="1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40525"/>
                            </p:stCondLst>
                            <p:childTnLst>
                              <p:par>
                                <p:cTn id="101" presetID="3" presetClass="entr" presetSubtype="1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45025"/>
                            </p:stCondLst>
                            <p:childTnLst>
                              <p:par>
                                <p:cTn id="105" presetID="3" presetClass="entr" presetSubtype="1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49525"/>
                            </p:stCondLst>
                            <p:childTnLst>
                              <p:par>
                                <p:cTn id="109" presetID="3" presetClass="entr" presetSubtype="1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54025"/>
                            </p:stCondLst>
                            <p:childTnLst>
                              <p:par>
                                <p:cTn id="113" presetID="3" presetClass="entr" presetSubtype="1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10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58525"/>
                            </p:stCondLst>
                            <p:childTnLst>
                              <p:par>
                                <p:cTn id="117" presetID="3" presetClass="entr" presetSubtype="1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10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63025"/>
                            </p:stCondLst>
                            <p:childTnLst>
                              <p:par>
                                <p:cTn id="121" presetID="3" presetClass="entr" presetSubtype="1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10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68525"/>
                            </p:stCondLst>
                            <p:childTnLst>
                              <p:par>
                                <p:cTn id="125" presetID="3" presetClass="entr" presetSubtype="1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10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autoUpdateAnimBg="0"/>
      <p:bldP spid="10245" grpId="0" autoUpdateAnimBg="0"/>
      <p:bldP spid="10246" grpId="0" autoUpdateAnimBg="0"/>
      <p:bldP spid="10251" grpId="0" autoUpdateAnimBg="0"/>
      <p:bldP spid="10252" grpId="0" autoUpdateAnimBg="0"/>
      <p:bldP spid="10253" grpId="0" autoUpdateAnimBg="0"/>
      <p:bldP spid="10254" grpId="0" autoUpdateAnimBg="0"/>
      <p:bldP spid="10256" grpId="0" autoUpdateAnimBg="0"/>
      <p:bldP spid="10257" grpId="0" autoUpdateAnimBg="0"/>
      <p:bldP spid="10258" grpId="0" autoUpdateAnimBg="0"/>
      <p:bldP spid="10259" grpId="0" autoUpdateAnimBg="0"/>
      <p:bldP spid="10260" grpId="0" autoUpdateAnimBg="0"/>
      <p:bldP spid="10261" grpId="0" autoUpdateAnimBg="0"/>
      <p:bldP spid="10262" grpId="0" autoUpdateAnimBg="0"/>
      <p:bldP spid="10263" grpId="0" autoUpdateAnimBg="0"/>
      <p:bldP spid="10264" grpId="0" autoUpdateAnimBg="0"/>
      <p:bldP spid="10265" grpId="0" autoUpdateAnimBg="0"/>
      <p:bldP spid="10266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WordArt 2" descr="White marble">
            <a:extLst>
              <a:ext uri="{FF2B5EF4-FFF2-40B4-BE49-F238E27FC236}">
                <a16:creationId xmlns="" xmlns:a16="http://schemas.microsoft.com/office/drawing/2014/main" id="{DF636903-075D-43A7-8CDF-6B938E53BFA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62000" y="819150"/>
            <a:ext cx="5800725" cy="857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Arial Black" panose="020B0A04020102020204" pitchFamily="34" charset="0"/>
              </a:rPr>
              <a:t>Standard Form</a:t>
            </a:r>
          </a:p>
        </p:txBody>
      </p:sp>
      <p:sp>
        <p:nvSpPr>
          <p:cNvPr id="11267" name="Text Box 3">
            <a:extLst>
              <a:ext uri="{FF2B5EF4-FFF2-40B4-BE49-F238E27FC236}">
                <a16:creationId xmlns="" xmlns:a16="http://schemas.microsoft.com/office/drawing/2014/main" id="{CEE735C6-3B16-441B-8A7D-AC59124960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2438400"/>
            <a:ext cx="7848600" cy="246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Blip>
                <a:blip r:embed="rId3"/>
              </a:buBlip>
            </a:pPr>
            <a:r>
              <a:rPr lang="en-US" altLang="en-US"/>
              <a:t>  To rewrite a polynomial in standard form, rearrange the terms of the polynomial starting with the largest degree term and ending with the lowest degree term. </a:t>
            </a:r>
          </a:p>
          <a:p>
            <a:pPr eaLnBrk="1" hangingPunct="1">
              <a:spcBef>
                <a:spcPct val="50000"/>
              </a:spcBef>
              <a:buFontTx/>
              <a:buBlip>
                <a:blip r:embed="rId3"/>
              </a:buBlip>
            </a:pPr>
            <a:r>
              <a:rPr lang="en-US" altLang="en-US"/>
              <a:t>  The </a:t>
            </a:r>
            <a:r>
              <a:rPr lang="en-US" altLang="en-US" b="1" i="1"/>
              <a:t>leading coefficient</a:t>
            </a:r>
            <a:r>
              <a:rPr lang="en-US" altLang="en-US"/>
              <a:t>, the coefficient of the first term in a polynomial written in standard form, should be positive.</a:t>
            </a:r>
            <a:endParaRPr lang="en-US" altLang="en-US" b="1" i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4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autoUpdateAnimBg="0" advAuto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551</TotalTime>
  <Words>1437</Words>
  <Application>Microsoft Office PowerPoint</Application>
  <PresentationFormat>On-screen Show (4:3)</PresentationFormat>
  <Paragraphs>255</Paragraphs>
  <Slides>36</Slides>
  <Notes>10</Notes>
  <HiddenSlides>0</HiddenSlides>
  <MMClips>2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8" baseType="lpstr">
      <vt:lpstr>Organic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     There are three techniques you can use for multiplying polynomials.</vt:lpstr>
      <vt:lpstr>1)  Multiply. (2x + 3)(5x + 8)</vt:lpstr>
      <vt:lpstr>     The FOIL method is ONLY used when          you multiply 2 binomials. It is an acronym  and tells you which terms to multiply.       2)  Use the FOIL method to multiply the following binomials: (y + 3)(y + 7). </vt:lpstr>
      <vt:lpstr> (y + 3)(y + 7).     F tells you to multiply the FIRST terms of each binomial.</vt:lpstr>
      <vt:lpstr> (y + 3)(y + 7).        O tells you to multiply the OUTER terms of each binomial.</vt:lpstr>
      <vt:lpstr> (y + 3)(y + 7).         I tells you to multiply the INNER terms of each binomial.</vt:lpstr>
      <vt:lpstr>Slide 20</vt:lpstr>
      <vt:lpstr>     Remember, FOIL reminds you to multiply the:</vt:lpstr>
      <vt:lpstr>The third method is the Box Method. This method works for every problem!</vt:lpstr>
      <vt:lpstr>3)  Multiply (3x - 5)(5x + 2)</vt:lpstr>
      <vt:lpstr>4)  Multiply (7p - 2)(3p - 4)</vt:lpstr>
      <vt:lpstr>5)  Multiply (2x - 5)(x2 - 5x + 4)</vt:lpstr>
      <vt:lpstr>5)  Multiply (2x - 5)(x2 - 5x + 4)        You cannot use FOIL because they are not BOTH binomials.  You must use the distributive property or box method.</vt:lpstr>
      <vt:lpstr>5)  Multiply (2x - 5)(x2 - 5x + 4)  Combine like terms!</vt:lpstr>
      <vt:lpstr>Dividing Polynomials  </vt:lpstr>
      <vt:lpstr>Long Division of Polynomials</vt:lpstr>
      <vt:lpstr>Text Example</vt:lpstr>
      <vt:lpstr>Text Example contd.</vt:lpstr>
      <vt:lpstr>The Division Algorithm</vt:lpstr>
      <vt:lpstr>Slide 33</vt:lpstr>
      <vt:lpstr>CLICK ON VIDEO SONG ON POLYNOMIAL</vt:lpstr>
      <vt:lpstr>Slide 35</vt:lpstr>
      <vt:lpstr>Slide 36</vt:lpstr>
    </vt:vector>
  </TitlesOfParts>
  <Company>Clark County School District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Curriculum and Professional Development</dc:creator>
  <cp:lastModifiedBy>rajni bala</cp:lastModifiedBy>
  <cp:revision>44</cp:revision>
  <dcterms:created xsi:type="dcterms:W3CDTF">2003-01-15T17:25:23Z</dcterms:created>
  <dcterms:modified xsi:type="dcterms:W3CDTF">2020-04-30T07:27:27Z</dcterms:modified>
</cp:coreProperties>
</file>